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notesMasterIdLst>
    <p:notesMasterId r:id="rId63"/>
  </p:notesMasterIdLst>
  <p:sldIdLst>
    <p:sldId id="382" r:id="rId2"/>
    <p:sldId id="256" r:id="rId3"/>
    <p:sldId id="299" r:id="rId4"/>
    <p:sldId id="300" r:id="rId5"/>
    <p:sldId id="304" r:id="rId6"/>
    <p:sldId id="305" r:id="rId7"/>
    <p:sldId id="306" r:id="rId8"/>
    <p:sldId id="307" r:id="rId9"/>
    <p:sldId id="301" r:id="rId10"/>
    <p:sldId id="308" r:id="rId11"/>
    <p:sldId id="311" r:id="rId12"/>
    <p:sldId id="355" r:id="rId13"/>
    <p:sldId id="312" r:id="rId14"/>
    <p:sldId id="314" r:id="rId15"/>
    <p:sldId id="309" r:id="rId16"/>
    <p:sldId id="310" r:id="rId17"/>
    <p:sldId id="359" r:id="rId18"/>
    <p:sldId id="360" r:id="rId19"/>
    <p:sldId id="363" r:id="rId20"/>
    <p:sldId id="316" r:id="rId21"/>
    <p:sldId id="361" r:id="rId22"/>
    <p:sldId id="362" r:id="rId23"/>
    <p:sldId id="317" r:id="rId24"/>
    <p:sldId id="318" r:id="rId25"/>
    <p:sldId id="356" r:id="rId26"/>
    <p:sldId id="320" r:id="rId27"/>
    <p:sldId id="372" r:id="rId28"/>
    <p:sldId id="302" r:id="rId29"/>
    <p:sldId id="303" r:id="rId30"/>
    <p:sldId id="383" r:id="rId31"/>
    <p:sldId id="357" r:id="rId32"/>
    <p:sldId id="371" r:id="rId33"/>
    <p:sldId id="349" r:id="rId34"/>
    <p:sldId id="358" r:id="rId35"/>
    <p:sldId id="345" r:id="rId36"/>
    <p:sldId id="347" r:id="rId37"/>
    <p:sldId id="364" r:id="rId38"/>
    <p:sldId id="365" r:id="rId39"/>
    <p:sldId id="366" r:id="rId40"/>
    <p:sldId id="378" r:id="rId41"/>
    <p:sldId id="367" r:id="rId42"/>
    <p:sldId id="380" r:id="rId43"/>
    <p:sldId id="381" r:id="rId44"/>
    <p:sldId id="379" r:id="rId45"/>
    <p:sldId id="373" r:id="rId46"/>
    <p:sldId id="374" r:id="rId47"/>
    <p:sldId id="375" r:id="rId48"/>
    <p:sldId id="376" r:id="rId49"/>
    <p:sldId id="391" r:id="rId50"/>
    <p:sldId id="392" r:id="rId51"/>
    <p:sldId id="393" r:id="rId52"/>
    <p:sldId id="394" r:id="rId53"/>
    <p:sldId id="395" r:id="rId54"/>
    <p:sldId id="384" r:id="rId55"/>
    <p:sldId id="390" r:id="rId56"/>
    <p:sldId id="385" r:id="rId57"/>
    <p:sldId id="386" r:id="rId58"/>
    <p:sldId id="387" r:id="rId59"/>
    <p:sldId id="388" r:id="rId60"/>
    <p:sldId id="389" r:id="rId61"/>
    <p:sldId id="298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DAEA"/>
    <a:srgbClr val="000000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2099FE-BD50-44B8-AFFD-73D435E1F60D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A9654C-E0E0-4709-B41A-97D0A8A2C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465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9654C-E0E0-4709-B41A-97D0A8A2CF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214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9654C-E0E0-4709-B41A-97D0A8A2CFA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82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9654C-E0E0-4709-B41A-97D0A8A2CFA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840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9654C-E0E0-4709-B41A-97D0A8A2CFA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813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9654C-E0E0-4709-B41A-97D0A8A2CFA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040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9654C-E0E0-4709-B41A-97D0A8A2CFA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147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5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658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9654C-E0E0-4709-B41A-97D0A8A2CFA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32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9654C-E0E0-4709-B41A-97D0A8A2CFA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93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9654C-E0E0-4709-B41A-97D0A8A2CFA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268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9654C-E0E0-4709-B41A-97D0A8A2CFA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256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9654C-E0E0-4709-B41A-97D0A8A2CFA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575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9654C-E0E0-4709-B41A-97D0A8A2CFA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364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9654C-E0E0-4709-B41A-97D0A8A2CFA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626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6B139-107E-409B-2ED4-D4A7DD4C59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41A52A-93FE-785E-2FA6-2FAEDC3507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F14E7-9A9A-4F42-8931-10DE7C905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2CFF7A-F30C-A6D9-3895-30612B80F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F90A2-3B62-6325-470A-B9B73EA93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48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BA469-1C75-CF6A-53BC-9C9D35B5B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B319B9-1033-848C-A76C-699B343BE8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6D228-3DFD-30BA-5759-323799AC0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4A193-9DC3-8403-8915-1ECB15D9D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38746-1675-A898-C3BA-D00B16911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447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40EC28-665D-BA5B-52B4-18F905411E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362566-2EDA-004B-AFC3-81E755CED4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57600-E167-4DD2-97FF-B5DE6FCBE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D83542-C3EB-2B0B-1AF7-5119932DC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93BAB-A4B8-CE77-B6D9-573117916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10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F53ED-34F7-4FF1-9A3E-CB09C1F310A2}" type="datetime1">
              <a:rPr lang="en-US" smtClean="0"/>
              <a:t>4/2/2024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H.Fakher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394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869DA-E42A-FE27-AA41-731BF2052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59706-A550-C6E9-2720-CCB282CEC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20CA7-9C9A-0577-4CCD-3B87820F6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4383E-53DD-9D18-FC66-F2C5FF94A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E639E-9C8E-E271-40E4-1C19C8C0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580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27F23-6EBB-5E3A-30D0-D948972C0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FA5F3C-F325-379C-B4CA-0108AA6C9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DA449-FEEC-643B-9141-070D4A94D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BE56D-096C-E0A5-180D-02A6773F3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F5F4F-7E6C-8842-D7E6-3F331FDBE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917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6DB9F-C686-3FDA-8C23-FE9672E97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6D82F-B545-0F57-871B-B0D3E0AE4A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4FC397-DA15-A6B6-C3B1-040DAD2EBB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34DF6-DAD6-0A6C-C15A-E2CE1F6AB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62694A-D2A5-D287-CFF3-E6CFA0070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575350-79E3-62A1-BA99-47777829C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21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F5BEB-3BB7-9510-AC43-7603A6E62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FBA45-26C3-EFE3-C70B-12B9C735A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CCCDA-CF94-D76F-FE8D-315A5E9BB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465874-5205-B359-3B7A-BA141F61D9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991210-59C7-9C12-7645-7567F15635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C59402-73BF-384F-8C22-742ABA88B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1C473C-376E-933E-4CDD-63D0596BA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869F79-D83E-A230-AC6B-14EA1EDF5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59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EA40C-46FF-F138-A81F-6594AEDFA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3D89BE-0076-61C4-2228-F37D0B5A1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878F3C-E92F-F7FD-7457-84D9EC10D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7360B0-9F7A-3F31-5FD8-5227DC5BE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335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47AD4A-540A-390C-B2A0-10FF2477F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138C24-6E50-16FE-9199-C0884CCC8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242A5-58B1-2A09-BAF7-831A0ED91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34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E3468-0DFC-1009-E8E1-9C49B5D50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CBE10-5665-6F86-E6B6-A73F1C0EF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528356-C29C-6313-AF1D-ADB1E5A825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6CB27-29DF-BD60-24EE-3BCF9D331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6F8643-E1BC-6E17-B879-BC99195B7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D9D382-5555-B048-A326-EA3559709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38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9A6B-2CF1-39AE-15A7-BA13C15B9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7C3373-1EC9-E4B7-6811-9F53587928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09B7A5-F627-82B4-6EB7-4EC6BAAD49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2F0924-9A1B-ADC7-8C25-31EA87FC3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F42CC3-849C-1BB4-E9D5-7B8FB930D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F189ED-E57A-B354-B83D-48ED9C9F0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413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74364F-4A4B-7386-A435-22F321D8F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483A6-1F3F-7B65-8E8D-2AB48AF22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C05A4-6C72-63AF-337A-BC58AB896F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8048B-57AF-4F53-BC84-8E0A1033FBEC}" type="datetimeFigureOut">
              <a:rPr lang="en-US" smtClean="0"/>
              <a:pPr/>
              <a:t>4/2/2024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88EB7-673A-EA28-C197-EC276A7899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2AE80-9F80-5AFE-CF88-CA7E60583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497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ltralytics/ultralytics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ongKinYiu/yolov9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AILab-CVC/YOLO-World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opencv.com/yolov9-advancing-the-yolo-legacy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4.08069.pdf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with a letter h and a circle with lines and dots&#10;&#10;Description automatically generated">
            <a:extLst>
              <a:ext uri="{FF2B5EF4-FFF2-40B4-BE49-F238E27FC236}">
                <a16:creationId xmlns:a16="http://schemas.microsoft.com/office/drawing/2014/main" id="{5E23ECB4-F65E-39E5-7A2B-643653F207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046" b="2471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64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/>
              <a:t>What Is Yolo?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799" y="1837765"/>
            <a:ext cx="1150620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ArialMT"/>
              </a:rPr>
              <a:t> </a:t>
            </a:r>
            <a:r>
              <a:rPr lang="en-US" sz="2800" b="1" dirty="0">
                <a:solidFill>
                  <a:srgbClr val="FF0000"/>
                </a:solidFill>
                <a:latin typeface="Arial-BoldMT"/>
              </a:rPr>
              <a:t>You Only Look Once (YOLO) </a:t>
            </a:r>
            <a:r>
              <a:rPr lang="en-US" sz="2800" dirty="0">
                <a:solidFill>
                  <a:srgbClr val="000000"/>
                </a:solidFill>
                <a:latin typeface="ArialMT"/>
              </a:rPr>
              <a:t>is an algorithm that uses convolutional neural networks for object detection.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latin typeface="ArialMT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rialMT"/>
              </a:rPr>
              <a:t>It is one of </a:t>
            </a:r>
            <a:r>
              <a:rPr lang="en-US" sz="2800" b="1" dirty="0">
                <a:solidFill>
                  <a:srgbClr val="FF0000"/>
                </a:solidFill>
                <a:latin typeface="Arial-BoldMT"/>
              </a:rPr>
              <a:t>the faster </a:t>
            </a:r>
            <a:r>
              <a:rPr lang="en-US" sz="2800" dirty="0">
                <a:solidFill>
                  <a:srgbClr val="000000"/>
                </a:solidFill>
                <a:latin typeface="ArialMT"/>
              </a:rPr>
              <a:t>object detection algorithms out there.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latin typeface="ArialMT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rialMT"/>
              </a:rPr>
              <a:t>It is a very good choice when we need </a:t>
            </a:r>
            <a:r>
              <a:rPr lang="en-US" sz="2800" b="1" dirty="0">
                <a:solidFill>
                  <a:srgbClr val="FF0000"/>
                </a:solidFill>
                <a:latin typeface="Arial-BoldMT"/>
              </a:rPr>
              <a:t>real-time detection</a:t>
            </a:r>
            <a:r>
              <a:rPr lang="en-US" sz="2800" dirty="0">
                <a:solidFill>
                  <a:srgbClr val="000000"/>
                </a:solidFill>
                <a:latin typeface="ArialMT"/>
              </a:rPr>
              <a:t>, without loss of too much accuracy.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13904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/>
              <a:t>Yolo Steps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57877" y="1518412"/>
            <a:ext cx="11476246" cy="483793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354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/>
              <a:t>Yolo Steps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12</a:t>
            </a:fld>
            <a:endParaRPr lang="en-US" dirty="0"/>
          </a:p>
        </p:txBody>
      </p:sp>
      <p:pic>
        <p:nvPicPr>
          <p:cNvPr id="1028" name="Picture 4" descr="#011 TF YOLO V3 Object Detection in TensorFlow 2.0">
            <a:extLst>
              <a:ext uri="{FF2B5EF4-FFF2-40B4-BE49-F238E27FC236}">
                <a16:creationId xmlns:a16="http://schemas.microsoft.com/office/drawing/2014/main" id="{E67FDD74-80FD-D3C5-8DCD-A4FBE2B7F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16829"/>
            <a:ext cx="10515600" cy="441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786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/>
              <a:t>Intersection Over Union (IOU)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320" y="1655065"/>
            <a:ext cx="2807363" cy="1746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320" y="3437964"/>
            <a:ext cx="2807362" cy="207586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90957" y="1567171"/>
            <a:ext cx="737920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Calibri" panose="020F0502020204030204" pitchFamily="34" charset="0"/>
              </a:rPr>
              <a:t>It describes how boxes overlap. </a:t>
            </a:r>
          </a:p>
          <a:p>
            <a:r>
              <a:rPr lang="en-US" sz="2400" b="1" dirty="0">
                <a:solidFill>
                  <a:srgbClr val="000000"/>
                </a:solidFill>
                <a:latin typeface="Calibri" panose="020F0502020204030204" pitchFamily="34" charset="0"/>
              </a:rPr>
              <a:t>Each grid cell is responsible for predicting the bounding boxes and their confidence scores. The IOU is equal to 1 if the predicted bounding box is the same as the real box. This mechanism eliminates bounding boxes that are not equal to the real box. </a:t>
            </a:r>
          </a:p>
        </p:txBody>
      </p:sp>
      <p:pic>
        <p:nvPicPr>
          <p:cNvPr id="2052" name="Picture 4" descr="Reaching near-perfect accuracy for fish pool detec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816" y="3875496"/>
            <a:ext cx="5047488" cy="171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184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/>
              <a:t>Non-Maximal Suppression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1" y="1837765"/>
            <a:ext cx="103968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Calibri" panose="020F0502020204030204" pitchFamily="34" charset="0"/>
              </a:rPr>
              <a:t>Non-max suppression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is the final step of these object detection algorithms and is used to select the most appropriate bounding box for the object. </a:t>
            </a:r>
          </a:p>
        </p:txBody>
      </p:sp>
      <p:pic>
        <p:nvPicPr>
          <p:cNvPr id="3074" name="Picture 2" descr="Selecting the Right Bounding Box Using Non-Max Suppression (with  implementation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751" y="2668762"/>
            <a:ext cx="7962900" cy="288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640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/>
              <a:t>Yolo Steps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1" y="1837765"/>
            <a:ext cx="10396883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C10000"/>
                </a:solidFill>
                <a:latin typeface="Arial-BoldMT"/>
              </a:rPr>
              <a:t>Backbone</a:t>
            </a:r>
            <a:endParaRPr lang="en-US" sz="2800" b="1" dirty="0">
              <a:solidFill>
                <a:srgbClr val="C10000"/>
              </a:solidFill>
              <a:latin typeface="Arial-BoldMT"/>
            </a:endParaRPr>
          </a:p>
          <a:p>
            <a:r>
              <a:rPr lang="en-US" sz="2400" dirty="0">
                <a:solidFill>
                  <a:srgbClr val="000000"/>
                </a:solidFill>
                <a:latin typeface="ArialMT"/>
              </a:rPr>
              <a:t>refers to the </a:t>
            </a:r>
            <a:r>
              <a:rPr lang="en-US" sz="2400" b="1" dirty="0">
                <a:solidFill>
                  <a:srgbClr val="FF0000"/>
                </a:solidFill>
                <a:latin typeface="Arial-BoldMT"/>
              </a:rPr>
              <a:t>feature-extraction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architecture. </a:t>
            </a:r>
            <a:r>
              <a:rPr lang="en-US" sz="2400" b="1" dirty="0">
                <a:solidFill>
                  <a:srgbClr val="00B1F1"/>
                </a:solidFill>
                <a:latin typeface="Arial-BoldMT"/>
              </a:rPr>
              <a:t>Tiny YOLO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has only 9 convolutional layers, so it’s less accurate but faster and better suited for mobile and embedded projects.</a:t>
            </a:r>
          </a:p>
          <a:p>
            <a:r>
              <a:rPr lang="en-US" sz="2400" b="1" dirty="0">
                <a:solidFill>
                  <a:srgbClr val="00B1F1"/>
                </a:solidFill>
                <a:latin typeface="Arial-BoldMT"/>
              </a:rPr>
              <a:t>Darknet53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( The backbone used in YOLOV3) has 53 convolutional layers, so it’s more accurate but slower.</a:t>
            </a:r>
          </a:p>
          <a:p>
            <a:endParaRPr lang="en-US" sz="2400" dirty="0">
              <a:solidFill>
                <a:srgbClr val="000000"/>
              </a:solidFill>
              <a:latin typeface="ArialMT"/>
            </a:endParaRPr>
          </a:p>
          <a:p>
            <a:r>
              <a:rPr lang="en-US" sz="2400" dirty="0">
                <a:solidFill>
                  <a:srgbClr val="000000"/>
                </a:solidFill>
                <a:latin typeface="ArialMT"/>
              </a:rPr>
              <a:t>In </a:t>
            </a:r>
            <a:r>
              <a:rPr lang="en-US" sz="2400" b="1" dirty="0">
                <a:solidFill>
                  <a:srgbClr val="FF0000"/>
                </a:solidFill>
                <a:latin typeface="Arial-BoldMT"/>
              </a:rPr>
              <a:t>YOLOv4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, backbones can be VGG, </a:t>
            </a:r>
            <a:r>
              <a:rPr lang="en-US" sz="2400" dirty="0" err="1">
                <a:solidFill>
                  <a:srgbClr val="000000"/>
                </a:solidFill>
                <a:latin typeface="ArialMT"/>
              </a:rPr>
              <a:t>ResNet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ArialMT"/>
              </a:rPr>
              <a:t>SpineNet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ArialMT"/>
              </a:rPr>
              <a:t>EfficientNet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ArialMT"/>
              </a:rPr>
              <a:t>ResNeXt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, or Darknet53.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44580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/>
              <a:t>Yolo Steps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1" y="1837765"/>
            <a:ext cx="1039688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C10000"/>
                </a:solidFill>
                <a:latin typeface="Arial-BoldMT"/>
              </a:rPr>
              <a:t>Neck</a:t>
            </a:r>
            <a:endParaRPr lang="en-US" sz="3200" b="1" dirty="0">
              <a:solidFill>
                <a:srgbClr val="C10000"/>
              </a:solidFill>
              <a:latin typeface="Arial-BoldMT"/>
            </a:endParaRPr>
          </a:p>
          <a:p>
            <a:r>
              <a:rPr lang="en-US" sz="2800" dirty="0">
                <a:solidFill>
                  <a:srgbClr val="000000"/>
                </a:solidFill>
                <a:latin typeface="ArialMT"/>
              </a:rPr>
              <a:t>additional layers between the backbone and the head (dense prediction block), its purpose is to </a:t>
            </a:r>
            <a:r>
              <a:rPr lang="en-US" sz="2800" b="1" dirty="0">
                <a:solidFill>
                  <a:srgbClr val="00B1F1"/>
                </a:solidFill>
                <a:latin typeface="Arial-BoldMT"/>
              </a:rPr>
              <a:t>add extra information </a:t>
            </a:r>
            <a:r>
              <a:rPr lang="en-US" sz="2800" dirty="0">
                <a:solidFill>
                  <a:srgbClr val="000000"/>
                </a:solidFill>
                <a:latin typeface="ArialMT"/>
              </a:rPr>
              <a:t>in the layers.</a:t>
            </a:r>
          </a:p>
          <a:p>
            <a:endParaRPr lang="en-US" sz="2800" dirty="0">
              <a:solidFill>
                <a:srgbClr val="000000"/>
              </a:solidFill>
              <a:latin typeface="ArialMT"/>
            </a:endParaRPr>
          </a:p>
          <a:p>
            <a:r>
              <a:rPr lang="en-US" sz="3600" b="1" dirty="0">
                <a:solidFill>
                  <a:srgbClr val="C10000"/>
                </a:solidFill>
                <a:latin typeface="Arial-BoldMT"/>
              </a:rPr>
              <a:t>Head</a:t>
            </a:r>
            <a:endParaRPr lang="en-US" sz="3200" b="1" dirty="0">
              <a:solidFill>
                <a:srgbClr val="C10000"/>
              </a:solidFill>
              <a:latin typeface="Arial-BoldMT"/>
            </a:endParaRPr>
          </a:p>
          <a:p>
            <a:r>
              <a:rPr lang="en-US" sz="2800" dirty="0">
                <a:solidFill>
                  <a:srgbClr val="000000"/>
                </a:solidFill>
                <a:latin typeface="ArialMT"/>
              </a:rPr>
              <a:t>The head block is the part used to: </a:t>
            </a:r>
            <a:r>
              <a:rPr lang="en-US" sz="2800" b="1" dirty="0">
                <a:solidFill>
                  <a:srgbClr val="00B1F1"/>
                </a:solidFill>
                <a:latin typeface="Arial-BoldMT"/>
              </a:rPr>
              <a:t>locate bounding boxes </a:t>
            </a:r>
            <a:r>
              <a:rPr lang="en-US" sz="2800" dirty="0">
                <a:solidFill>
                  <a:srgbClr val="1F2DA9"/>
                </a:solidFill>
                <a:latin typeface="ArialMT"/>
              </a:rPr>
              <a:t>and </a:t>
            </a:r>
            <a:r>
              <a:rPr lang="en-US" sz="2800" b="1" dirty="0">
                <a:solidFill>
                  <a:srgbClr val="00B1F1"/>
                </a:solidFill>
                <a:latin typeface="Arial-BoldMT"/>
              </a:rPr>
              <a:t>classify </a:t>
            </a:r>
            <a:r>
              <a:rPr lang="en-US" sz="2800" dirty="0">
                <a:solidFill>
                  <a:srgbClr val="1F2DA9"/>
                </a:solidFill>
                <a:latin typeface="ArialMT"/>
              </a:rPr>
              <a:t>what’s inside each box</a:t>
            </a:r>
            <a:r>
              <a:rPr lang="en-US" sz="2800" dirty="0">
                <a:solidFill>
                  <a:srgbClr val="000000"/>
                </a:solidFill>
                <a:latin typeface="ArialMT"/>
              </a:rPr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45692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F2794-1414-E9A2-C843-E1D778A2E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1" y="2696845"/>
            <a:ext cx="4115562" cy="248780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Architecture Of YoloV8</a:t>
            </a:r>
          </a:p>
        </p:txBody>
      </p:sp>
      <p:pic>
        <p:nvPicPr>
          <p:cNvPr id="2050" name="Picture 2" descr="YOLOv8_structure_v1.6">
            <a:extLst>
              <a:ext uri="{FF2B5EF4-FFF2-40B4-BE49-F238E27FC236}">
                <a16:creationId xmlns:a16="http://schemas.microsoft.com/office/drawing/2014/main" id="{3B1EC538-8799-83EC-60B1-D1B918EE1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0"/>
          <a:stretch/>
        </p:blipFill>
        <p:spPr bwMode="auto">
          <a:xfrm>
            <a:off x="4684714" y="0"/>
            <a:ext cx="75072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9BFB2E-E252-B4F7-8EC5-74FF39493CB8}"/>
              </a:ext>
            </a:extLst>
          </p:cNvPr>
          <p:cNvSpPr txBox="1"/>
          <p:nvPr/>
        </p:nvSpPr>
        <p:spPr>
          <a:xfrm>
            <a:off x="209550" y="5506135"/>
            <a:ext cx="44751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GitHub - </a:t>
            </a:r>
            <a:r>
              <a:rPr lang="en-US" dirty="0" err="1">
                <a:hlinkClick r:id="rId3"/>
              </a:rPr>
              <a:t>ultralytics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ultralytics</a:t>
            </a:r>
            <a:r>
              <a:rPr lang="en-US" dirty="0">
                <a:hlinkClick r:id="rId3"/>
              </a:rPr>
              <a:t>: NEW - YOLOv8 🚀 in </a:t>
            </a:r>
            <a:r>
              <a:rPr lang="en-US" dirty="0" err="1">
                <a:hlinkClick r:id="rId3"/>
              </a:rPr>
              <a:t>PyTorch</a:t>
            </a:r>
            <a:r>
              <a:rPr lang="en-US" dirty="0">
                <a:hlinkClick r:id="rId3"/>
              </a:rPr>
              <a:t> &gt; ONNX &gt; OpenVINO &gt; </a:t>
            </a:r>
            <a:r>
              <a:rPr lang="en-US" dirty="0" err="1">
                <a:hlinkClick r:id="rId3"/>
              </a:rPr>
              <a:t>CoreML</a:t>
            </a:r>
            <a:r>
              <a:rPr lang="en-US" dirty="0">
                <a:hlinkClick r:id="rId3"/>
              </a:rPr>
              <a:t> &gt; </a:t>
            </a:r>
            <a:r>
              <a:rPr lang="en-US" dirty="0" err="1">
                <a:hlinkClick r:id="rId3"/>
              </a:rPr>
              <a:t>TFLite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905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F2794-1414-E9A2-C843-E1D778A2E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312" y="0"/>
            <a:ext cx="10515600" cy="1088771"/>
          </a:xfrm>
        </p:spPr>
        <p:txBody>
          <a:bodyPr/>
          <a:lstStyle/>
          <a:p>
            <a:r>
              <a:rPr lang="en-US" sz="4400" b="1" dirty="0"/>
              <a:t>Architecture Of YoloV9</a:t>
            </a:r>
            <a:endParaRPr lang="en-US" dirty="0"/>
          </a:p>
        </p:txBody>
      </p:sp>
      <p:pic>
        <p:nvPicPr>
          <p:cNvPr id="3074" name="Picture 2" descr="YOLOv9 performance comparison">
            <a:extLst>
              <a:ext uri="{FF2B5EF4-FFF2-40B4-BE49-F238E27FC236}">
                <a16:creationId xmlns:a16="http://schemas.microsoft.com/office/drawing/2014/main" id="{19092DC4-BA83-729A-5791-5DE9C3572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6112"/>
            <a:ext cx="12192000" cy="604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592CB6-3D56-EECC-3976-CBDFBAB5745F}"/>
              </a:ext>
            </a:extLst>
          </p:cNvPr>
          <p:cNvSpPr txBox="1"/>
          <p:nvPr/>
        </p:nvSpPr>
        <p:spPr>
          <a:xfrm>
            <a:off x="6543675" y="38100"/>
            <a:ext cx="56483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GitHub - </a:t>
            </a:r>
            <a:r>
              <a:rPr lang="en-US" dirty="0" err="1">
                <a:hlinkClick r:id="rId3"/>
              </a:rPr>
              <a:t>WongKinYiu</a:t>
            </a:r>
            <a:r>
              <a:rPr lang="en-US" dirty="0">
                <a:hlinkClick r:id="rId3"/>
              </a:rPr>
              <a:t>/yolov9: Implementation of paper - YOLOv9: Learning What You Want to Learn Using Programmable Gradient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754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664FB-8DE8-CC4C-1DFF-C1F431E28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" y="1"/>
            <a:ext cx="10515600" cy="857250"/>
          </a:xfrm>
        </p:spPr>
        <p:txBody>
          <a:bodyPr/>
          <a:lstStyle/>
          <a:p>
            <a:r>
              <a:rPr lang="en-US" b="1" dirty="0"/>
              <a:t>Yolo World</a:t>
            </a:r>
          </a:p>
        </p:txBody>
      </p:sp>
      <p:pic>
        <p:nvPicPr>
          <p:cNvPr id="6150" name="Picture 6" descr="YOLO-World Model architecture overview">
            <a:extLst>
              <a:ext uri="{FF2B5EF4-FFF2-40B4-BE49-F238E27FC236}">
                <a16:creationId xmlns:a16="http://schemas.microsoft.com/office/drawing/2014/main" id="{949E8A00-84D8-8F4C-1551-03A48EBB3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1"/>
            <a:ext cx="12192000" cy="600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43AEFD-4BE1-2006-165A-87BE20BEB6F8}"/>
              </a:ext>
            </a:extLst>
          </p:cNvPr>
          <p:cNvSpPr txBox="1"/>
          <p:nvPr/>
        </p:nvSpPr>
        <p:spPr>
          <a:xfrm>
            <a:off x="5055394" y="105460"/>
            <a:ext cx="61293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GitHub - </a:t>
            </a:r>
            <a:r>
              <a:rPr lang="en-US" dirty="0" err="1">
                <a:hlinkClick r:id="rId4"/>
              </a:rPr>
              <a:t>AILab</a:t>
            </a:r>
            <a:r>
              <a:rPr lang="en-US" dirty="0">
                <a:hlinkClick r:id="rId4"/>
              </a:rPr>
              <a:t>-CVC/YOLO-World: [CVPR 2024] Real-Time Open-Vocabulary Object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407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2841B8-39D1-60C9-71F3-BFD49476A6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815" y="798703"/>
            <a:ext cx="5221185" cy="2557145"/>
          </a:xfrm>
        </p:spPr>
        <p:txBody>
          <a:bodyPr anchor="b"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Vision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(CV)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D633AC-863C-395F-7D50-076B7E422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0148" y="3962792"/>
            <a:ext cx="5221185" cy="2102108"/>
          </a:xfrm>
        </p:spPr>
        <p:txBody>
          <a:bodyPr anchor="t">
            <a:norm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Lab5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br>
              <a:rPr lang="en-US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YoloV8, YoloV9, Yolo World ]</a:t>
            </a: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098" name="Picture 2" descr="Visión - Iconos gratis de computadora">
            <a:extLst>
              <a:ext uri="{FF2B5EF4-FFF2-40B4-BE49-F238E27FC236}">
                <a16:creationId xmlns:a16="http://schemas.microsoft.com/office/drawing/2014/main" id="{49AA78AA-A709-087F-383E-59E9AA762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392" y="74764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351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YOLOV8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20</a:t>
            </a:fld>
            <a:endParaRPr lang="en-US" dirty="0"/>
          </a:p>
        </p:txBody>
      </p:sp>
      <p:pic>
        <p:nvPicPr>
          <p:cNvPr id="1026" name="Picture 2" descr="YOLOv8 performance plots">
            <a:extLst>
              <a:ext uri="{FF2B5EF4-FFF2-40B4-BE49-F238E27FC236}">
                <a16:creationId xmlns:a16="http://schemas.microsoft.com/office/drawing/2014/main" id="{56795E0E-F862-EBDE-3624-56C9EB19F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2127"/>
            <a:ext cx="1219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209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960" y="2949705"/>
            <a:ext cx="10515600" cy="1325563"/>
          </a:xfrm>
        </p:spPr>
        <p:txBody>
          <a:bodyPr/>
          <a:lstStyle/>
          <a:p>
            <a:r>
              <a:rPr lang="en-US" b="1" dirty="0"/>
              <a:t>YOLOV9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21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BE9B50-FD7F-E931-740A-46278886D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1" y="9144"/>
            <a:ext cx="845071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068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A9D1-3FF7-0070-C7A4-246DE4DB9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Comparision</a:t>
            </a:r>
            <a:r>
              <a:rPr lang="en-US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Between </a:t>
            </a:r>
            <a:br>
              <a:rPr lang="en-US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</a:br>
            <a:r>
              <a:rPr lang="en-US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YOLOv7 vs YOLOv8 vs YOLOv9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50517-4C59-94AE-308E-9C8C36E94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320" y="1843633"/>
            <a:ext cx="7630590" cy="44964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BE8E9C-E684-C774-6059-2F23C96E07B8}"/>
              </a:ext>
            </a:extLst>
          </p:cNvPr>
          <p:cNvSpPr txBox="1"/>
          <p:nvPr/>
        </p:nvSpPr>
        <p:spPr>
          <a:xfrm>
            <a:off x="3048000" y="62351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YOLOv9: Advancing the YOLO Legacy (learnopencv.com)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475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693399" cy="1151965"/>
          </a:xfrm>
        </p:spPr>
        <p:txBody>
          <a:bodyPr>
            <a:normAutofit/>
          </a:bodyPr>
          <a:lstStyle/>
          <a:p>
            <a:r>
              <a:rPr lang="en-US" cap="none" dirty="0"/>
              <a:t>How To Evaluate Object Detection Model?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799" y="1837765"/>
            <a:ext cx="1069339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2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 </a:t>
            </a:r>
            <a:r>
              <a:rPr lang="en-US" sz="2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often works fairly well as a 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 function </a:t>
            </a:r>
            <a:r>
              <a:rPr lang="en-US" sz="2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train the model, but it is not a great metric to evaluate how well the model can predict bounding boxes.</a:t>
            </a:r>
          </a:p>
          <a:p>
            <a:r>
              <a:rPr lang="en-US" sz="2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The most common metric for this is 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Intersection over Union (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IoU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Coding :                     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tf.keras.metrics.MeanIoU</a:t>
            </a:r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897" y="3937477"/>
            <a:ext cx="8617201" cy="163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768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/>
              <a:t>Mean Average Precision ( </a:t>
            </a:r>
            <a:r>
              <a:rPr lang="en-US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en-US" b="1" cap="none" dirty="0"/>
              <a:t> )</a:t>
            </a:r>
            <a:endParaRPr lang="en-US" cap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44714" y="1625938"/>
            <a:ext cx="105947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ArialMT"/>
              </a:rPr>
              <a:t>In order to calculate </a:t>
            </a:r>
            <a:r>
              <a:rPr lang="en-US" sz="2400" b="1" dirty="0" err="1">
                <a:solidFill>
                  <a:srgbClr val="FF0000"/>
                </a:solidFill>
                <a:latin typeface="Arial-BoldMT"/>
              </a:rPr>
              <a:t>mAP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, we draw a series of </a:t>
            </a:r>
            <a:r>
              <a:rPr lang="en-US" sz="2400" b="1" dirty="0">
                <a:solidFill>
                  <a:srgbClr val="FF0000"/>
                </a:solidFill>
                <a:latin typeface="Arial-BoldMT"/>
              </a:rPr>
              <a:t>precision-recall curves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with the </a:t>
            </a:r>
            <a:r>
              <a:rPr lang="en-US" sz="2400" b="1" dirty="0" err="1">
                <a:solidFill>
                  <a:srgbClr val="FF0000"/>
                </a:solidFill>
                <a:latin typeface="Arial-BoldMT"/>
              </a:rPr>
              <a:t>IoU</a:t>
            </a:r>
            <a:r>
              <a:rPr lang="en-US" sz="2400" b="1" dirty="0">
                <a:solidFill>
                  <a:srgbClr val="FF0000"/>
                </a:solidFill>
                <a:latin typeface="Arial-BoldMT"/>
              </a:rPr>
              <a:t> threshold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set at varying levels of difficulty. In COCO evaluation, the </a:t>
            </a:r>
            <a:r>
              <a:rPr lang="en-US" sz="2400" dirty="0" err="1">
                <a:solidFill>
                  <a:srgbClr val="000000"/>
                </a:solidFill>
                <a:latin typeface="ArialMT"/>
              </a:rPr>
              <a:t>IoU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 threshold ranges from 0.5 to 0.95 with a step size of 0.05 represented as AP@[.5:.05:.95]</a:t>
            </a:r>
            <a:endParaRPr lang="en-US" sz="2400" dirty="0"/>
          </a:p>
        </p:txBody>
      </p:sp>
      <p:pic>
        <p:nvPicPr>
          <p:cNvPr id="6" name="Picture 2" descr="Bounding Box Intersection over Union (IoU) Measure - GM-RK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3228700"/>
            <a:ext cx="10710518" cy="234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161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/>
              <a:t>Mean Average Precision ( </a:t>
            </a:r>
            <a:r>
              <a:rPr lang="en-US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en-US" b="1" cap="none" dirty="0"/>
              <a:t> 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89" y="2684587"/>
            <a:ext cx="10396881" cy="18542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85800" y="1727386"/>
            <a:ext cx="1098549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These precision and recall values are then plotted to get a PR (precision-recall) curve. </a:t>
            </a:r>
            <a:r>
              <a:rPr lang="en-US" sz="2400" b="1" dirty="0">
                <a:solidFill>
                  <a:srgbClr val="FF0000"/>
                </a:solidFill>
                <a:latin typeface="Arial-BoldMT"/>
              </a:rPr>
              <a:t>The area under the PR curve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is called </a:t>
            </a:r>
            <a:r>
              <a:rPr lang="en-US" sz="2400" b="1" dirty="0">
                <a:solidFill>
                  <a:srgbClr val="FF0000"/>
                </a:solidFill>
                <a:latin typeface="Arial-BoldMT"/>
              </a:rPr>
              <a:t>Average Precision (AP)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.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685801" y="4615467"/>
            <a:ext cx="1043796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We draw these precision-recall curves for the dataset split out by class type (for example </a:t>
            </a:r>
            <a:r>
              <a:rPr lang="en-US" sz="2400" b="1" dirty="0">
                <a:solidFill>
                  <a:srgbClr val="FF0000"/>
                </a:solidFill>
                <a:latin typeface="Arial-BoldMT"/>
              </a:rPr>
              <a:t>3 classes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and </a:t>
            </a:r>
            <a:r>
              <a:rPr lang="en-US" sz="2400" b="1" dirty="0">
                <a:solidFill>
                  <a:srgbClr val="FF0000"/>
                </a:solidFill>
                <a:latin typeface="Arial-BoldMT"/>
              </a:rPr>
              <a:t>6 threshold ranges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).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35510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/>
              <a:t>Mean Average Precision ( </a:t>
            </a:r>
            <a:r>
              <a:rPr lang="en-US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en-US" b="1" cap="none" dirty="0"/>
              <a:t> 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85800" y="1710035"/>
            <a:ext cx="1053330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2800" b="1" dirty="0">
                <a:latin typeface="ArialMT"/>
              </a:rPr>
              <a:t>For each class, calculate AP at different </a:t>
            </a:r>
            <a:r>
              <a:rPr lang="en-US" sz="2800" b="1" dirty="0" err="1">
                <a:latin typeface="ArialMT"/>
              </a:rPr>
              <a:t>IoU</a:t>
            </a:r>
            <a:r>
              <a:rPr lang="en-US" sz="2800" b="1" dirty="0">
                <a:latin typeface="ArialMT"/>
              </a:rPr>
              <a:t> thresholds and take their average to get the AP of that class.</a:t>
            </a:r>
            <a:endParaRPr lang="en-US" sz="28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307" y="2664142"/>
            <a:ext cx="4024800" cy="6240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85800" y="3288175"/>
            <a:ext cx="107061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2600" b="1" dirty="0">
                <a:latin typeface="ArialMT"/>
              </a:rPr>
              <a:t>Calculate the final AP by averaging the AP over different classes.</a:t>
            </a:r>
            <a:endParaRPr lang="en-US" sz="26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845259"/>
            <a:ext cx="3431400" cy="86104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884242" y="3954232"/>
            <a:ext cx="33249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>
                <a:solidFill>
                  <a:srgbClr val="C10000"/>
                </a:solidFill>
                <a:latin typeface="Arial-BoldMT"/>
              </a:rPr>
              <a:t>mAP-IoU_</a:t>
            </a:r>
            <a:r>
              <a:rPr lang="en-US" b="1" dirty="0" err="1">
                <a:solidFill>
                  <a:srgbClr val="C10000"/>
                </a:solidFill>
                <a:latin typeface="Arial-BoldMT"/>
              </a:rPr>
              <a:t>thresholds</a:t>
            </a:r>
            <a:endParaRPr lang="en-US" dirty="0"/>
          </a:p>
        </p:txBody>
      </p:sp>
      <p:sp>
        <p:nvSpPr>
          <p:cNvPr id="12" name="Equal 11"/>
          <p:cNvSpPr/>
          <p:nvPr/>
        </p:nvSpPr>
        <p:spPr>
          <a:xfrm>
            <a:off x="4364133" y="3923268"/>
            <a:ext cx="1273175" cy="67210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53751" y="4808182"/>
            <a:ext cx="5291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rgbClr val="C10000"/>
                </a:solidFill>
                <a:latin typeface="Arial-BoldMT"/>
              </a:rPr>
              <a:t>mAP</a:t>
            </a:r>
            <a:r>
              <a:rPr lang="en-US" sz="2800" b="1" dirty="0">
                <a:solidFill>
                  <a:srgbClr val="C10000"/>
                </a:solidFill>
                <a:latin typeface="Arial-BoldMT"/>
              </a:rPr>
              <a:t> - example COCO dataset</a:t>
            </a:r>
            <a:endParaRPr lang="en-US" sz="2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521" y="4706308"/>
            <a:ext cx="5273586" cy="83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82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89F73-9420-F765-C024-B6B4003247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/>
              <a:t>Labeling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815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Image Labeling Tool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2043223"/>
            <a:ext cx="705002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10000"/>
                </a:solidFill>
                <a:latin typeface="Arial-BoldMT"/>
              </a:rPr>
              <a:t>Open-source image labeling tool like 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rialMT"/>
              </a:rPr>
              <a:t>VGG Image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rialMT"/>
              </a:rPr>
              <a:t>Annotator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000000"/>
                </a:solidFill>
                <a:latin typeface="ArialMT"/>
              </a:rPr>
              <a:t>LabelImg</a:t>
            </a:r>
            <a:endParaRPr lang="en-US" sz="2800" b="1" dirty="0">
              <a:solidFill>
                <a:srgbClr val="000000"/>
              </a:solidFill>
              <a:latin typeface="ArialMT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ArialMT"/>
              </a:rPr>
              <a:t>OpenLabeler</a:t>
            </a:r>
            <a:endParaRPr lang="en-US" sz="2800" dirty="0">
              <a:solidFill>
                <a:srgbClr val="000000"/>
              </a:solidFill>
              <a:latin typeface="ArialMT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ArialMT"/>
              </a:rPr>
              <a:t>ImgLab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17438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Image Labeling Tool - Labelimg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60094" y="1837765"/>
            <a:ext cx="9246362" cy="373093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327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/>
              <a:t>Object Detection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199" y="1560141"/>
            <a:ext cx="10244483" cy="1830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Calibri" panose="020F0502020204030204" pitchFamily="34" charset="0"/>
              </a:rPr>
              <a:t>- Object detection </a:t>
            </a:r>
            <a:r>
              <a:rPr lang="en-US" sz="2600" dirty="0">
                <a:latin typeface="Calibri" panose="020F0502020204030204" pitchFamily="34" charset="0"/>
              </a:rPr>
              <a:t>is a phenomenon in </a:t>
            </a:r>
            <a:r>
              <a:rPr lang="en-US" sz="2600" b="1" dirty="0">
                <a:solidFill>
                  <a:srgbClr val="FF0000"/>
                </a:solidFill>
                <a:latin typeface="Calibri" panose="020F0502020204030204" pitchFamily="34" charset="0"/>
              </a:rPr>
              <a:t>computer vision</a:t>
            </a:r>
            <a:r>
              <a:rPr lang="en-US" sz="2600" b="1" dirty="0">
                <a:latin typeface="Calibri" panose="020F0502020204030204" pitchFamily="34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Calibri" panose="020F0502020204030204" pitchFamily="34" charset="0"/>
              </a:rPr>
              <a:t>- </a:t>
            </a:r>
            <a:r>
              <a:rPr lang="en-US" sz="2600" dirty="0">
                <a:latin typeface="Calibri" panose="020F0502020204030204" pitchFamily="34" charset="0"/>
              </a:rPr>
              <a:t>The task of classifying and localizing multiple objects in an image. </a:t>
            </a: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latin typeface="Calibri" panose="020F0502020204030204" pitchFamily="34" charset="0"/>
              </a:rPr>
              <a:t>- </a:t>
            </a:r>
            <a:r>
              <a:rPr lang="en-US" sz="2600" dirty="0">
                <a:latin typeface="Calibri" panose="020F0502020204030204" pitchFamily="34" charset="0"/>
              </a:rPr>
              <a:t>Some of the objects </a:t>
            </a:r>
            <a:r>
              <a:rPr lang="en-US" sz="2600" b="1" dirty="0">
                <a:solidFill>
                  <a:srgbClr val="FF0000"/>
                </a:solidFill>
                <a:latin typeface="Calibri" panose="020F0502020204030204" pitchFamily="34" charset="0"/>
              </a:rPr>
              <a:t>detected</a:t>
            </a:r>
            <a:r>
              <a:rPr lang="en-US" sz="2600" dirty="0">
                <a:latin typeface="Calibri" panose="020F0502020204030204" pitchFamily="34" charset="0"/>
              </a:rPr>
              <a:t> include </a:t>
            </a:r>
            <a:r>
              <a:rPr lang="en-US" sz="2600" b="1" dirty="0">
                <a:solidFill>
                  <a:srgbClr val="FF0000"/>
                </a:solidFill>
                <a:latin typeface="Calibri" panose="020F0502020204030204" pitchFamily="34" charset="0"/>
              </a:rPr>
              <a:t>people</a:t>
            </a:r>
            <a:r>
              <a:rPr lang="en-US" sz="2600" dirty="0">
                <a:solidFill>
                  <a:srgbClr val="FF0000"/>
                </a:solidFill>
                <a:latin typeface="Calibri" panose="020F0502020204030204" pitchFamily="34" charset="0"/>
              </a:rPr>
              <a:t>, </a:t>
            </a:r>
            <a:r>
              <a:rPr lang="en-US" sz="2600" b="1" dirty="0">
                <a:solidFill>
                  <a:srgbClr val="FF0000"/>
                </a:solidFill>
                <a:latin typeface="Calibri" panose="020F0502020204030204" pitchFamily="34" charset="0"/>
              </a:rPr>
              <a:t>cars</a:t>
            </a:r>
            <a:r>
              <a:rPr lang="en-US" sz="2600" dirty="0">
                <a:solidFill>
                  <a:srgbClr val="FF0000"/>
                </a:solidFill>
                <a:latin typeface="Calibri" panose="020F0502020204030204" pitchFamily="34" charset="0"/>
              </a:rPr>
              <a:t>, </a:t>
            </a:r>
            <a:r>
              <a:rPr lang="en-US" sz="2600" b="1" dirty="0">
                <a:solidFill>
                  <a:srgbClr val="FF0000"/>
                </a:solidFill>
                <a:latin typeface="Calibri" panose="020F0502020204030204" pitchFamily="34" charset="0"/>
              </a:rPr>
              <a:t>chairs ……</a:t>
            </a:r>
            <a:endParaRPr lang="en-US" sz="260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63113D-380F-3FF5-49D4-FBBDC1A711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43" t="396" r="25043" b="-396"/>
          <a:stretch/>
        </p:blipFill>
        <p:spPr>
          <a:xfrm>
            <a:off x="2139852" y="3467101"/>
            <a:ext cx="7488780" cy="309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451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with a letter h and a circle with lines and dots&#10;&#10;Description automatically generated">
            <a:extLst>
              <a:ext uri="{FF2B5EF4-FFF2-40B4-BE49-F238E27FC236}">
                <a16:creationId xmlns:a16="http://schemas.microsoft.com/office/drawing/2014/main" id="{5E23ECB4-F65E-39E5-7A2B-643653F207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046" b="2471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411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768840" cy="3367342"/>
          </a:xfrm>
        </p:spPr>
        <p:txBody>
          <a:bodyPr>
            <a:normAutofit fontScale="90000"/>
          </a:bodyPr>
          <a:lstStyle/>
          <a:p>
            <a:r>
              <a:rPr lang="en-US" sz="11500" b="1" cap="none" dirty="0"/>
              <a:t>Train YOLOV8 On A Custom Dataset</a:t>
            </a:r>
            <a:endParaRPr 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8872333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/>
              <a:t>Train YOLOV8 </a:t>
            </a:r>
            <a:r>
              <a:rPr lang="en-US" cap="none" dirty="0"/>
              <a:t>On A Custom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32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572124" y="3032980"/>
            <a:ext cx="20457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Arial-BoldMT"/>
              </a:rPr>
              <a:t>My dataset</a:t>
            </a:r>
            <a:endParaRPr lang="en-US" sz="2800" dirty="0"/>
          </a:p>
        </p:txBody>
      </p:sp>
      <p:sp>
        <p:nvSpPr>
          <p:cNvPr id="12" name="Rectangle 11"/>
          <p:cNvSpPr/>
          <p:nvPr/>
        </p:nvSpPr>
        <p:spPr>
          <a:xfrm>
            <a:off x="1496492" y="5628939"/>
            <a:ext cx="21621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Arial-BoldMT"/>
              </a:rPr>
              <a:t>Train labels</a:t>
            </a:r>
            <a:endParaRPr lang="en-US" sz="2800" dirty="0"/>
          </a:p>
        </p:txBody>
      </p:sp>
      <p:sp>
        <p:nvSpPr>
          <p:cNvPr id="13" name="Rectangle 12"/>
          <p:cNvSpPr/>
          <p:nvPr/>
        </p:nvSpPr>
        <p:spPr>
          <a:xfrm>
            <a:off x="5155905" y="3100711"/>
            <a:ext cx="16636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Arial-BoldMT"/>
              </a:rPr>
              <a:t>Train set</a:t>
            </a:r>
            <a:endParaRPr lang="en-US" sz="2800" dirty="0"/>
          </a:p>
        </p:txBody>
      </p:sp>
      <p:sp>
        <p:nvSpPr>
          <p:cNvPr id="14" name="Rectangle 13"/>
          <p:cNvSpPr/>
          <p:nvPr/>
        </p:nvSpPr>
        <p:spPr>
          <a:xfrm>
            <a:off x="8357594" y="3167390"/>
            <a:ext cx="2381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Arial-BoldMT"/>
              </a:rPr>
              <a:t>Train images</a:t>
            </a:r>
            <a:endParaRPr lang="en-US" sz="2800" dirty="0"/>
          </a:p>
        </p:txBody>
      </p:sp>
      <p:sp>
        <p:nvSpPr>
          <p:cNvPr id="16" name="Rectangle 15"/>
          <p:cNvSpPr/>
          <p:nvPr/>
        </p:nvSpPr>
        <p:spPr>
          <a:xfrm>
            <a:off x="8072880" y="5537499"/>
            <a:ext cx="10038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Arial-BoldMT"/>
              </a:rPr>
              <a:t>label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9" y="1669626"/>
            <a:ext cx="2981741" cy="124794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064" y="4617002"/>
            <a:ext cx="5496692" cy="695422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4821993-783B-B02C-54D2-9E54C152B5F6}"/>
              </a:ext>
            </a:extLst>
          </p:cNvPr>
          <p:cNvSpPr/>
          <p:nvPr/>
        </p:nvSpPr>
        <p:spPr>
          <a:xfrm>
            <a:off x="4187952" y="2185416"/>
            <a:ext cx="621792" cy="5212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2CB73F-6296-734B-3DB0-30C603F56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284" y="1827740"/>
            <a:ext cx="1943371" cy="10478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1E79DAB-860B-6F65-89D0-704A15899B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4780" y="2057415"/>
            <a:ext cx="1838582" cy="9621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DB4110C-01CA-0C1A-6E5C-0866D6C34F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b="12386"/>
          <a:stretch/>
        </p:blipFill>
        <p:spPr>
          <a:xfrm>
            <a:off x="1578109" y="4552824"/>
            <a:ext cx="2080578" cy="87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22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Custom Object Detection Data In YOLOV8 Format – Image and label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33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B75C0E-0AE6-C2DC-B5CF-7DB253354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042" y="2046089"/>
            <a:ext cx="2038635" cy="37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0432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617199" cy="1151965"/>
          </a:xfrm>
        </p:spPr>
        <p:txBody>
          <a:bodyPr>
            <a:normAutofit/>
          </a:bodyPr>
          <a:lstStyle/>
          <a:p>
            <a:r>
              <a:rPr lang="en-US" sz="4400" cap="none" dirty="0"/>
              <a:t>Define Model Configuration And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5800" y="1645741"/>
            <a:ext cx="1087119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will write a new yaml script file (exp: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data.ymal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that defines the parameters for our model like </a:t>
            </a:r>
            <a:r>
              <a:rPr lang="en-US" sz="3200" b="1" dirty="0">
                <a:solidFill>
                  <a:srgbClr val="00B1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each class with id 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3200" b="1" dirty="0">
                <a:solidFill>
                  <a:srgbClr val="00B1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path of dataset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69D712-D9BE-D2C2-DCD3-61B0506334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65" b="10037"/>
          <a:stretch/>
        </p:blipFill>
        <p:spPr>
          <a:xfrm>
            <a:off x="1925029" y="3639312"/>
            <a:ext cx="7811590" cy="291116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902919" y="5544258"/>
            <a:ext cx="1697611" cy="1006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830823" y="4449302"/>
            <a:ext cx="3905795" cy="8568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2328174" y="5811412"/>
            <a:ext cx="1438656" cy="3222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5747585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Yolov8 Training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35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85801" y="2831806"/>
            <a:ext cx="10772586" cy="3787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 err="1">
                <a:solidFill>
                  <a:srgbClr val="C10000"/>
                </a:solidFill>
                <a:latin typeface="Arial-BoldMT"/>
              </a:rPr>
              <a:t>imgsz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define input image size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batch: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determine batch size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epochs: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define the number of training epochs.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data: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set the path to our </a:t>
            </a:r>
            <a:r>
              <a:rPr lang="en-US" dirty="0" err="1">
                <a:solidFill>
                  <a:srgbClr val="000000"/>
                </a:solidFill>
                <a:latin typeface="ArialMT"/>
              </a:rPr>
              <a:t>yaml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 file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mode: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train or test or valid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model: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specify a custom path to weights.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task: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detect or classify or segment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 err="1">
                <a:solidFill>
                  <a:srgbClr val="C10000"/>
                </a:solidFill>
                <a:latin typeface="Arial-BoldMT"/>
              </a:rPr>
              <a:t>nosave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only save the final checkpoint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cache: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cache images for faster training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D1A1E2-99CA-078E-EFE3-BE13E8A3C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1780"/>
            <a:ext cx="12192000" cy="8189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E2213B-64EF-4C61-B191-28BF15F87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110" y="4087073"/>
            <a:ext cx="3867690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601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Yolov8 Detection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36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078" y="2933700"/>
            <a:ext cx="8078327" cy="2581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455849-0498-C316-EAA0-85DC774B8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7249"/>
            <a:ext cx="12192000" cy="66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624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768840" cy="3367342"/>
          </a:xfrm>
        </p:spPr>
        <p:txBody>
          <a:bodyPr>
            <a:normAutofit fontScale="90000"/>
          </a:bodyPr>
          <a:lstStyle/>
          <a:p>
            <a:r>
              <a:rPr lang="en-US" sz="11500" b="1" cap="none" dirty="0"/>
              <a:t>Train YOLOV9 On A Custom Dataset</a:t>
            </a:r>
            <a:endParaRPr 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6031912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Train YOLOV9 On A Custom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38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572124" y="3032980"/>
            <a:ext cx="20457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Arial-BoldMT"/>
              </a:rPr>
              <a:t>My dataset</a:t>
            </a:r>
            <a:endParaRPr lang="en-US" sz="2800" dirty="0"/>
          </a:p>
        </p:txBody>
      </p:sp>
      <p:sp>
        <p:nvSpPr>
          <p:cNvPr id="12" name="Rectangle 11"/>
          <p:cNvSpPr/>
          <p:nvPr/>
        </p:nvSpPr>
        <p:spPr>
          <a:xfrm>
            <a:off x="1496492" y="5628939"/>
            <a:ext cx="21621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Arial-BoldMT"/>
              </a:rPr>
              <a:t>Train labels</a:t>
            </a:r>
            <a:endParaRPr lang="en-US" sz="2800" dirty="0"/>
          </a:p>
        </p:txBody>
      </p:sp>
      <p:sp>
        <p:nvSpPr>
          <p:cNvPr id="13" name="Rectangle 12"/>
          <p:cNvSpPr/>
          <p:nvPr/>
        </p:nvSpPr>
        <p:spPr>
          <a:xfrm>
            <a:off x="5155905" y="3100711"/>
            <a:ext cx="16636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Arial-BoldMT"/>
              </a:rPr>
              <a:t>Train set</a:t>
            </a:r>
            <a:endParaRPr lang="en-US" sz="2800" dirty="0"/>
          </a:p>
        </p:txBody>
      </p:sp>
      <p:sp>
        <p:nvSpPr>
          <p:cNvPr id="14" name="Rectangle 13"/>
          <p:cNvSpPr/>
          <p:nvPr/>
        </p:nvSpPr>
        <p:spPr>
          <a:xfrm>
            <a:off x="8357594" y="3167390"/>
            <a:ext cx="2381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Arial-BoldMT"/>
              </a:rPr>
              <a:t>Train images</a:t>
            </a:r>
            <a:endParaRPr lang="en-US" sz="2800" dirty="0"/>
          </a:p>
        </p:txBody>
      </p:sp>
      <p:sp>
        <p:nvSpPr>
          <p:cNvPr id="16" name="Rectangle 15"/>
          <p:cNvSpPr/>
          <p:nvPr/>
        </p:nvSpPr>
        <p:spPr>
          <a:xfrm>
            <a:off x="8072880" y="5537499"/>
            <a:ext cx="10038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Arial-BoldMT"/>
              </a:rPr>
              <a:t>label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9" y="1669626"/>
            <a:ext cx="2981741" cy="124794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064" y="4617002"/>
            <a:ext cx="5496692" cy="695422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4821993-783B-B02C-54D2-9E54C152B5F6}"/>
              </a:ext>
            </a:extLst>
          </p:cNvPr>
          <p:cNvSpPr/>
          <p:nvPr/>
        </p:nvSpPr>
        <p:spPr>
          <a:xfrm>
            <a:off x="4187952" y="2185416"/>
            <a:ext cx="621792" cy="5212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2CB73F-6296-734B-3DB0-30C603F56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284" y="1827740"/>
            <a:ext cx="1943371" cy="10478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1E79DAB-860B-6F65-89D0-704A15899B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4780" y="2057415"/>
            <a:ext cx="1838582" cy="9621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DB4110C-01CA-0C1A-6E5C-0866D6C34F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b="12386"/>
          <a:stretch/>
        </p:blipFill>
        <p:spPr>
          <a:xfrm>
            <a:off x="1578109" y="4552824"/>
            <a:ext cx="2080578" cy="87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488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Custom Object Detection Data In YOLOV9 Format – Image and label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39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B75C0E-0AE6-C2DC-B5CF-7DB253354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042" y="2046089"/>
            <a:ext cx="2038635" cy="37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54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</a:t>
            </a:r>
            <a:r>
              <a:rPr lang="en-US" b="1" cap="none" dirty="0"/>
              <a:t> Detection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0976" y="1639906"/>
            <a:ext cx="1124102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ArialMT"/>
              </a:rPr>
              <a:t>• We all know about the image </a:t>
            </a:r>
            <a:r>
              <a:rPr lang="en-US" sz="2400" b="1" dirty="0">
                <a:solidFill>
                  <a:srgbClr val="FF0000"/>
                </a:solidFill>
                <a:latin typeface="Arial-BoldMT"/>
              </a:rPr>
              <a:t>classification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problem. Given an image, the Net finds out the class to which the image belongs.</a:t>
            </a:r>
            <a:br>
              <a:rPr lang="en-US" sz="2400" dirty="0">
                <a:solidFill>
                  <a:srgbClr val="000000"/>
                </a:solidFill>
                <a:latin typeface="ArialMT"/>
              </a:rPr>
            </a:br>
            <a:endParaRPr lang="en-US" sz="1100" dirty="0">
              <a:solidFill>
                <a:srgbClr val="000000"/>
              </a:solidFill>
              <a:latin typeface="ArialMT"/>
            </a:endParaRPr>
          </a:p>
          <a:p>
            <a:r>
              <a:rPr lang="en-US" sz="2400" dirty="0">
                <a:solidFill>
                  <a:srgbClr val="000000"/>
                </a:solidFill>
                <a:latin typeface="ArialMT"/>
              </a:rPr>
              <a:t>• Localizing an object in a picture means predicting a </a:t>
            </a:r>
            <a:r>
              <a:rPr lang="en-US" sz="2400" b="1" dirty="0">
                <a:solidFill>
                  <a:srgbClr val="FF0000"/>
                </a:solidFill>
                <a:latin typeface="Arial-BoldMT"/>
              </a:rPr>
              <a:t>bounding box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around the object and can be expressed as a </a:t>
            </a:r>
            <a:r>
              <a:rPr lang="en-US" sz="2400" b="1" dirty="0">
                <a:solidFill>
                  <a:srgbClr val="FF0000"/>
                </a:solidFill>
                <a:latin typeface="Arial-BoldMT"/>
              </a:rPr>
              <a:t>regression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task.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C7D111-5BE7-551E-4831-E4ABF11EF2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43" t="396" r="25043" b="-396"/>
          <a:stretch/>
        </p:blipFill>
        <p:spPr>
          <a:xfrm>
            <a:off x="2194716" y="3648435"/>
            <a:ext cx="7488780" cy="309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7623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ED05D-1F5E-1BA3-56DC-B1E3AEF48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11500" b="1" dirty="0"/>
              <a:t>First</a:t>
            </a:r>
            <a:br>
              <a:rPr lang="en-US" sz="11500" b="1" dirty="0"/>
            </a:br>
            <a:r>
              <a:rPr lang="en-US" sz="11500" b="1" dirty="0" err="1">
                <a:solidFill>
                  <a:srgbClr val="FF0000"/>
                </a:solidFill>
              </a:rPr>
              <a:t>Ultralytics</a:t>
            </a:r>
            <a:r>
              <a:rPr lang="en-US" sz="11500" b="1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3A26B8-C062-23C8-CEDE-1B14FB238F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4030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6565B0-F346-1331-BD43-3572851E9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51690"/>
            <a:ext cx="12192000" cy="41315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76200"/>
            <a:ext cx="10617199" cy="1151965"/>
          </a:xfrm>
        </p:spPr>
        <p:txBody>
          <a:bodyPr>
            <a:normAutofit/>
          </a:bodyPr>
          <a:lstStyle/>
          <a:p>
            <a:r>
              <a:rPr lang="en-US" sz="4400" cap="none" dirty="0"/>
              <a:t>Define Model Configuration And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41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5800" y="1036141"/>
            <a:ext cx="115062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will write a new yaml script file (exp: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data.ymal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that defines the parameters for our model like </a:t>
            </a:r>
            <a:r>
              <a:rPr lang="en-US" sz="3200" b="1" dirty="0">
                <a:solidFill>
                  <a:srgbClr val="00B1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each class with id 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3200" b="1" dirty="0">
                <a:solidFill>
                  <a:srgbClr val="00B1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path of dataset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95127" y="5851778"/>
            <a:ext cx="3534273" cy="1006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125723" y="3036875"/>
            <a:ext cx="1141477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251724" y="5211337"/>
            <a:ext cx="1438656" cy="3222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27474294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Yolov9 Training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42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1D83D9-C7EB-71E5-7B5F-653251EA3071}"/>
              </a:ext>
            </a:extLst>
          </p:cNvPr>
          <p:cNvSpPr/>
          <p:nvPr/>
        </p:nvSpPr>
        <p:spPr>
          <a:xfrm>
            <a:off x="685801" y="2831806"/>
            <a:ext cx="10772586" cy="3787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 err="1">
                <a:solidFill>
                  <a:srgbClr val="C10000"/>
                </a:solidFill>
                <a:latin typeface="Arial-BoldMT"/>
              </a:rPr>
              <a:t>imgsz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define input image size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batch: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determine batch size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epochs: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define the number of training epochs.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data: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set the path to our </a:t>
            </a:r>
            <a:r>
              <a:rPr lang="en-US" dirty="0" err="1">
                <a:solidFill>
                  <a:srgbClr val="000000"/>
                </a:solidFill>
                <a:latin typeface="ArialMT"/>
              </a:rPr>
              <a:t>yaml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 file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mode: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train or test or valid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model: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specify a custom path to weights.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task: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detect or classify or segment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 err="1">
                <a:solidFill>
                  <a:srgbClr val="C10000"/>
                </a:solidFill>
                <a:latin typeface="Arial-BoldMT"/>
              </a:rPr>
              <a:t>nosave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only save the final checkpoint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cache: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cache images for faster training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D6376D-C5C1-35FF-D7CC-4B683747E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110" y="4087073"/>
            <a:ext cx="3867690" cy="1276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0F50FA-3F3E-2AF4-44EA-43A3D7271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718" y="1664120"/>
            <a:ext cx="8859486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417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Yolov9 Detection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43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D6A3D6-4D51-58DC-B23D-0B8884EC0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37" y="2118168"/>
            <a:ext cx="10339000" cy="12555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70120F-0734-4268-779E-639511D1E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063" y="4053516"/>
            <a:ext cx="9250066" cy="19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7096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ED05D-1F5E-1BA3-56DC-B1E3AEF48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11500" b="1" dirty="0"/>
              <a:t>Second</a:t>
            </a:r>
            <a:br>
              <a:rPr lang="en-US" sz="11500" b="1" dirty="0"/>
            </a:br>
            <a:r>
              <a:rPr lang="en-US" sz="11500" b="1" dirty="0">
                <a:solidFill>
                  <a:srgbClr val="FF0000"/>
                </a:solidFill>
              </a:rPr>
              <a:t>Yolov9-C,E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3A26B8-C062-23C8-CEDE-1B14FB238F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0920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6565B0-F346-1331-BD43-3572851E9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51690"/>
            <a:ext cx="12192000" cy="41315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76200"/>
            <a:ext cx="10617199" cy="1151965"/>
          </a:xfrm>
        </p:spPr>
        <p:txBody>
          <a:bodyPr>
            <a:normAutofit/>
          </a:bodyPr>
          <a:lstStyle/>
          <a:p>
            <a:r>
              <a:rPr lang="en-US" sz="4400" cap="none" dirty="0"/>
              <a:t>Define Model Configuration And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45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5800" y="1036141"/>
            <a:ext cx="115062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will write a new yaml script file (exp: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data.ymal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that defines the parameters for our model like </a:t>
            </a:r>
            <a:r>
              <a:rPr lang="en-US" sz="3200" b="1" dirty="0">
                <a:solidFill>
                  <a:srgbClr val="00B1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each class with id 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3200" b="1" dirty="0">
                <a:solidFill>
                  <a:srgbClr val="00B1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path of dataset 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3200" b="1" dirty="0">
                <a:solidFill>
                  <a:srgbClr val="00B1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change number of classes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95127" y="5851778"/>
            <a:ext cx="3534273" cy="1006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125723" y="3036875"/>
            <a:ext cx="1141477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251724" y="5211337"/>
            <a:ext cx="1438656" cy="3222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6085947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93F75E-3D13-DC94-3F1F-01EE68441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926" y="2276669"/>
            <a:ext cx="8783276" cy="45813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76200"/>
            <a:ext cx="10617199" cy="1151965"/>
          </a:xfrm>
        </p:spPr>
        <p:txBody>
          <a:bodyPr>
            <a:normAutofit/>
          </a:bodyPr>
          <a:lstStyle/>
          <a:p>
            <a:r>
              <a:rPr lang="en-US" sz="4400" cap="none" dirty="0"/>
              <a:t>Define Model Configuration And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46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5800" y="1036141"/>
            <a:ext cx="11506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will write a new yaml script file (exp: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___.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ymal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that defines the parameters for our model like </a:t>
            </a:r>
            <a:r>
              <a:rPr lang="en-US" sz="3200" b="1" dirty="0">
                <a:solidFill>
                  <a:srgbClr val="00B1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 number of classes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35480" y="3106787"/>
            <a:ext cx="790575" cy="3222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272010" y="2853166"/>
            <a:ext cx="1438656" cy="3222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7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F1646E-FB98-D3BD-91AE-2F33D9D75285}"/>
              </a:ext>
            </a:extLst>
          </p:cNvPr>
          <p:cNvSpPr txBox="1"/>
          <p:nvPr/>
        </p:nvSpPr>
        <p:spPr>
          <a:xfrm>
            <a:off x="1327926" y="4158863"/>
            <a:ext cx="1438656" cy="3222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D3B69-4A20-C983-88E0-1A21EFBA301C}"/>
              </a:ext>
            </a:extLst>
          </p:cNvPr>
          <p:cNvSpPr txBox="1"/>
          <p:nvPr/>
        </p:nvSpPr>
        <p:spPr>
          <a:xfrm>
            <a:off x="1481270" y="4406228"/>
            <a:ext cx="1438656" cy="3222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7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3764FD-5D28-8F62-3AE8-C3690311A71E}"/>
              </a:ext>
            </a:extLst>
          </p:cNvPr>
          <p:cNvSpPr txBox="1"/>
          <p:nvPr/>
        </p:nvSpPr>
        <p:spPr>
          <a:xfrm>
            <a:off x="2023632" y="6560369"/>
            <a:ext cx="1792588" cy="3222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21300994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Yolov9 Training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47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52984" y="2801995"/>
            <a:ext cx="10772586" cy="3365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 err="1">
                <a:solidFill>
                  <a:srgbClr val="C10000"/>
                </a:solidFill>
                <a:latin typeface="Arial-BoldMT"/>
              </a:rPr>
              <a:t>img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define input image size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batch: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determine batch size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epochs: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define the number of training epochs.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data: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set the path to our </a:t>
            </a:r>
            <a:r>
              <a:rPr lang="en-US" dirty="0" err="1">
                <a:solidFill>
                  <a:srgbClr val="000000"/>
                </a:solidFill>
                <a:latin typeface="ArialMT"/>
              </a:rPr>
              <a:t>yaml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 file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 err="1">
                <a:solidFill>
                  <a:srgbClr val="C10000"/>
                </a:solidFill>
                <a:latin typeface="Arial-BoldMT"/>
              </a:rPr>
              <a:t>cfg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specify our model configuration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weights: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specify a custom path to weights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hyp: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specify parameters.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device: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GPU (0), </a:t>
            </a:r>
            <a:r>
              <a:rPr lang="en-US" dirty="0" err="1">
                <a:solidFill>
                  <a:srgbClr val="000000"/>
                </a:solidFill>
                <a:latin typeface="ArialMT"/>
              </a:rPr>
              <a:t>cpu</a:t>
            </a:r>
            <a:endParaRPr lang="en-US" dirty="0">
              <a:solidFill>
                <a:srgbClr val="000000"/>
              </a:solidFill>
              <a:latin typeface="ArialM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7D9FA2-16C7-DC92-ED6D-939B304CA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" y="1593576"/>
            <a:ext cx="12022369" cy="101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6336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Yolov9 Detection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48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3F0461-28A0-6498-A1C2-D59961C65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769" y="3806632"/>
            <a:ext cx="8326012" cy="18385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EAC99-146C-1C8F-AA44-0C3A3002D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5410"/>
            <a:ext cx="12192000" cy="65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005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ED05D-1F5E-1BA3-56DC-B1E3AEF48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11500" b="1" dirty="0"/>
              <a:t>Third</a:t>
            </a:r>
            <a:br>
              <a:rPr lang="en-US" sz="11500" b="1" dirty="0"/>
            </a:br>
            <a:r>
              <a:rPr lang="en-US" sz="11500" b="1" dirty="0">
                <a:solidFill>
                  <a:srgbClr val="FF0000"/>
                </a:solidFill>
              </a:rPr>
              <a:t>Yolov9 </a:t>
            </a:r>
            <a:r>
              <a:rPr lang="en-US" sz="11500" b="1" dirty="0" err="1">
                <a:solidFill>
                  <a:srgbClr val="FF0000"/>
                </a:solidFill>
              </a:rPr>
              <a:t>Gelan</a:t>
            </a:r>
            <a:endParaRPr lang="en-US" sz="115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3A26B8-C062-23C8-CEDE-1B14FB238F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137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347476"/>
            <a:ext cx="10396882" cy="8869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none" dirty="0">
                <a:solidFill>
                  <a:schemeClr val="tx1"/>
                </a:solidFill>
              </a:rPr>
              <a:t>Object Detection - Example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48" y="1499618"/>
            <a:ext cx="2683200" cy="20694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465" y="1499616"/>
            <a:ext cx="2683200" cy="20301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520" y="3573988"/>
            <a:ext cx="2683200" cy="223112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671845" y="4653074"/>
            <a:ext cx="20796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rial-BoldMT"/>
              </a:rPr>
              <a:t>(C, X,Y, W, H)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685801" y="3569078"/>
            <a:ext cx="13715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F2DA9"/>
                </a:solidFill>
                <a:latin typeface="Arial-BoldMT"/>
              </a:rPr>
              <a:t>raw image</a:t>
            </a:r>
          </a:p>
          <a:p>
            <a:r>
              <a:rPr lang="en-US" b="1" dirty="0">
                <a:solidFill>
                  <a:srgbClr val="1F2DA9"/>
                </a:solidFill>
                <a:latin typeface="Arial-BoldMT"/>
              </a:rPr>
              <a:t>416*416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349257" y="3562852"/>
            <a:ext cx="18076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F2DA9"/>
                </a:solidFill>
                <a:latin typeface="Arial-BoldMT"/>
              </a:rPr>
              <a:t>image labeling</a:t>
            </a:r>
          </a:p>
          <a:p>
            <a:r>
              <a:rPr lang="en-US" b="1" dirty="0">
                <a:solidFill>
                  <a:srgbClr val="1F2DA9"/>
                </a:solidFill>
                <a:latin typeface="Arial-BoldMT"/>
              </a:rPr>
              <a:t>(C, X,Y, W, H)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74320" y="4543233"/>
            <a:ext cx="5977067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sz="2000" b="1" dirty="0">
                <a:solidFill>
                  <a:srgbClr val="000000"/>
                </a:solidFill>
                <a:latin typeface="Arial-BoldMT"/>
              </a:rPr>
              <a:t>Each item should be a tuple of the form :</a:t>
            </a:r>
          </a:p>
          <a:p>
            <a:r>
              <a:rPr lang="en-US" sz="2800" b="1" dirty="0">
                <a:solidFill>
                  <a:srgbClr val="000000"/>
                </a:solidFill>
                <a:latin typeface="Arial-BoldMT"/>
              </a:rPr>
              <a:t>(</a:t>
            </a:r>
            <a:r>
              <a:rPr lang="en-US" sz="2800" b="1" dirty="0">
                <a:solidFill>
                  <a:srgbClr val="1F2DA9"/>
                </a:solidFill>
                <a:latin typeface="Arial-BoldMT"/>
              </a:rPr>
              <a:t>images</a:t>
            </a:r>
            <a:r>
              <a:rPr lang="en-US" sz="2800" b="1" dirty="0">
                <a:solidFill>
                  <a:srgbClr val="000000"/>
                </a:solidFill>
                <a:latin typeface="Arial-BoldMT"/>
              </a:rPr>
              <a:t>,</a:t>
            </a:r>
          </a:p>
          <a:p>
            <a:r>
              <a:rPr lang="en-US" sz="2800" b="1" dirty="0">
                <a:solidFill>
                  <a:srgbClr val="000000"/>
                </a:solidFill>
                <a:latin typeface="Arial-BoldMT"/>
              </a:rPr>
              <a:t>(</a:t>
            </a:r>
            <a:r>
              <a:rPr lang="en-US" sz="2800" b="1" dirty="0" err="1">
                <a:solidFill>
                  <a:srgbClr val="C10000"/>
                </a:solidFill>
                <a:latin typeface="Arial-BoldMT"/>
              </a:rPr>
              <a:t>class_labels</a:t>
            </a:r>
            <a:r>
              <a:rPr lang="en-US" sz="2800" b="1" dirty="0">
                <a:solidFill>
                  <a:srgbClr val="000000"/>
                </a:solidFill>
                <a:latin typeface="Arial-BoldMT"/>
              </a:rPr>
              <a:t>, </a:t>
            </a:r>
            <a:r>
              <a:rPr lang="en-US" sz="2800" b="1" dirty="0" err="1">
                <a:solidFill>
                  <a:srgbClr val="2B8413"/>
                </a:solidFill>
                <a:latin typeface="Arial-BoldMT"/>
              </a:rPr>
              <a:t>bounding_boxes</a:t>
            </a:r>
            <a:r>
              <a:rPr lang="en-US" sz="2800" b="1" dirty="0">
                <a:solidFill>
                  <a:srgbClr val="000000"/>
                </a:solidFill>
                <a:latin typeface="Arial-BoldMT"/>
              </a:rPr>
              <a:t>) )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6755114" y="5805117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1F2DA9"/>
                </a:solidFill>
                <a:latin typeface="Arial-BoldMT"/>
              </a:rPr>
              <a:t>image result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>
            <a:off x="2871216" y="2350008"/>
            <a:ext cx="1040249" cy="4937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6631241" y="2350008"/>
            <a:ext cx="859281" cy="4937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he basic architecture of DNN - Python Natural Language Processing [Book]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11" r="219" b="12252"/>
          <a:stretch/>
        </p:blipFill>
        <p:spPr bwMode="auto">
          <a:xfrm>
            <a:off x="7615858" y="1499004"/>
            <a:ext cx="3895344" cy="203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0646863" y="3516685"/>
            <a:ext cx="86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1F2DA9"/>
                </a:solidFill>
                <a:latin typeface="Arial-BoldMT"/>
              </a:rPr>
              <a:t>model</a:t>
            </a:r>
            <a:endParaRPr lang="en-US" dirty="0"/>
          </a:p>
        </p:txBody>
      </p:sp>
      <p:sp>
        <p:nvSpPr>
          <p:cNvPr id="17" name="Down Arrow 16"/>
          <p:cNvSpPr/>
          <p:nvPr/>
        </p:nvSpPr>
        <p:spPr>
          <a:xfrm>
            <a:off x="10094976" y="3573988"/>
            <a:ext cx="551887" cy="9692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0800000">
            <a:off x="8868720" y="4724895"/>
            <a:ext cx="803125" cy="3749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690872" y="2350008"/>
            <a:ext cx="649224" cy="4937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7696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6565B0-F346-1331-BD43-3572851E9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51690"/>
            <a:ext cx="12192000" cy="41315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76200"/>
            <a:ext cx="10617199" cy="1151965"/>
          </a:xfrm>
        </p:spPr>
        <p:txBody>
          <a:bodyPr>
            <a:normAutofit/>
          </a:bodyPr>
          <a:lstStyle/>
          <a:p>
            <a:r>
              <a:rPr lang="en-US" sz="4400" cap="none" dirty="0"/>
              <a:t>Define Model Configuration And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50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5800" y="1036141"/>
            <a:ext cx="115062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will write a new yaml script file (exp: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data.ymal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that defines the parameters for our model like </a:t>
            </a:r>
            <a:r>
              <a:rPr lang="en-US" sz="3200" b="1" dirty="0">
                <a:solidFill>
                  <a:srgbClr val="00B1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each class with id 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3200" b="1" dirty="0">
                <a:solidFill>
                  <a:srgbClr val="00B1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path of dataset 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3200" b="1" dirty="0">
                <a:solidFill>
                  <a:srgbClr val="00B1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change number of classes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95127" y="5851778"/>
            <a:ext cx="3534273" cy="1006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125723" y="3036875"/>
            <a:ext cx="1141477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251724" y="5211337"/>
            <a:ext cx="1438656" cy="3222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29767179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93F75E-3D13-DC94-3F1F-01EE68441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926" y="2276669"/>
            <a:ext cx="8783276" cy="45813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76200"/>
            <a:ext cx="10617199" cy="1151965"/>
          </a:xfrm>
        </p:spPr>
        <p:txBody>
          <a:bodyPr>
            <a:normAutofit/>
          </a:bodyPr>
          <a:lstStyle/>
          <a:p>
            <a:r>
              <a:rPr lang="en-US" sz="4400" cap="none" dirty="0"/>
              <a:t>Define Model Configuration And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51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5800" y="1036141"/>
            <a:ext cx="11506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will write a new yaml script file (exp: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___.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ymal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that defines the parameters for our model like </a:t>
            </a:r>
            <a:r>
              <a:rPr lang="en-US" sz="3200" b="1" dirty="0">
                <a:solidFill>
                  <a:srgbClr val="00B1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 number of classes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35480" y="3106787"/>
            <a:ext cx="790575" cy="3222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272010" y="2853166"/>
            <a:ext cx="1438656" cy="3222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7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F1646E-FB98-D3BD-91AE-2F33D9D75285}"/>
              </a:ext>
            </a:extLst>
          </p:cNvPr>
          <p:cNvSpPr txBox="1"/>
          <p:nvPr/>
        </p:nvSpPr>
        <p:spPr>
          <a:xfrm>
            <a:off x="1327926" y="4158863"/>
            <a:ext cx="1438656" cy="3222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D3B69-4A20-C983-88E0-1A21EFBA301C}"/>
              </a:ext>
            </a:extLst>
          </p:cNvPr>
          <p:cNvSpPr txBox="1"/>
          <p:nvPr/>
        </p:nvSpPr>
        <p:spPr>
          <a:xfrm>
            <a:off x="1481270" y="4406228"/>
            <a:ext cx="1438656" cy="3222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7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3764FD-5D28-8F62-3AE8-C3690311A71E}"/>
              </a:ext>
            </a:extLst>
          </p:cNvPr>
          <p:cNvSpPr txBox="1"/>
          <p:nvPr/>
        </p:nvSpPr>
        <p:spPr>
          <a:xfrm>
            <a:off x="2023632" y="6560369"/>
            <a:ext cx="1792588" cy="3222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40873014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Yolov9 Training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52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52984" y="2801995"/>
            <a:ext cx="10772586" cy="3365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 err="1">
                <a:solidFill>
                  <a:srgbClr val="C10000"/>
                </a:solidFill>
                <a:latin typeface="Arial-BoldMT"/>
              </a:rPr>
              <a:t>img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define input image size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batch: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determine batch size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epochs: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define the number of training epochs.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data: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set the path to our </a:t>
            </a:r>
            <a:r>
              <a:rPr lang="en-US" dirty="0" err="1">
                <a:solidFill>
                  <a:srgbClr val="000000"/>
                </a:solidFill>
                <a:latin typeface="ArialMT"/>
              </a:rPr>
              <a:t>yaml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 file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 err="1">
                <a:solidFill>
                  <a:srgbClr val="C10000"/>
                </a:solidFill>
                <a:latin typeface="Arial-BoldMT"/>
              </a:rPr>
              <a:t>cfg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specify our model configuration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weights: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specify a custom path to weights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hyp: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specify parameters.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device: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GPU (0), </a:t>
            </a:r>
            <a:r>
              <a:rPr lang="en-US" dirty="0" err="1">
                <a:solidFill>
                  <a:srgbClr val="000000"/>
                </a:solidFill>
                <a:latin typeface="ArialMT"/>
              </a:rPr>
              <a:t>cpu</a:t>
            </a:r>
            <a:endParaRPr lang="en-US" dirty="0">
              <a:solidFill>
                <a:srgbClr val="000000"/>
              </a:solidFill>
              <a:latin typeface="ArialM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78B0E3-C8D6-F54F-C0BE-7F2ECE3C4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3340"/>
            <a:ext cx="12192000" cy="115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994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Yolov9 Detection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53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3F0461-28A0-6498-A1C2-D59961C65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769" y="3806632"/>
            <a:ext cx="8326012" cy="18385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EAC99-146C-1C8F-AA44-0C3A3002D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5410"/>
            <a:ext cx="12192000" cy="65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657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768840" cy="3367342"/>
          </a:xfrm>
        </p:spPr>
        <p:txBody>
          <a:bodyPr>
            <a:normAutofit fontScale="90000"/>
          </a:bodyPr>
          <a:lstStyle/>
          <a:p>
            <a:r>
              <a:rPr lang="en-US" sz="11500" b="1" cap="none" dirty="0"/>
              <a:t>Train DETRS On A Custom Dataset</a:t>
            </a:r>
            <a:endParaRPr 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36242382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odel example image">
            <a:extLst>
              <a:ext uri="{FF2B5EF4-FFF2-40B4-BE49-F238E27FC236}">
                <a16:creationId xmlns:a16="http://schemas.microsoft.com/office/drawing/2014/main" id="{932B26CE-757E-6392-B15F-1F493212B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7638"/>
            <a:ext cx="12192000" cy="402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9F335A-A39C-B05B-DDA2-0C2BA33447A2}"/>
              </a:ext>
            </a:extLst>
          </p:cNvPr>
          <p:cNvSpPr txBox="1"/>
          <p:nvPr/>
        </p:nvSpPr>
        <p:spPr>
          <a:xfrm>
            <a:off x="8586216" y="6488668"/>
            <a:ext cx="3696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https://arxiv.org/pdf/2304.08069.pdf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04860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/>
              <a:t>Train YOLOV8 </a:t>
            </a:r>
            <a:r>
              <a:rPr lang="en-US" cap="none" dirty="0"/>
              <a:t>On A Custom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56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572124" y="3032980"/>
            <a:ext cx="20457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Arial-BoldMT"/>
              </a:rPr>
              <a:t>My dataset</a:t>
            </a:r>
            <a:endParaRPr lang="en-US" sz="2800" dirty="0"/>
          </a:p>
        </p:txBody>
      </p:sp>
      <p:sp>
        <p:nvSpPr>
          <p:cNvPr id="12" name="Rectangle 11"/>
          <p:cNvSpPr/>
          <p:nvPr/>
        </p:nvSpPr>
        <p:spPr>
          <a:xfrm>
            <a:off x="1496492" y="5628939"/>
            <a:ext cx="21621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Arial-BoldMT"/>
              </a:rPr>
              <a:t>Train labels</a:t>
            </a:r>
            <a:endParaRPr lang="en-US" sz="2800" dirty="0"/>
          </a:p>
        </p:txBody>
      </p:sp>
      <p:sp>
        <p:nvSpPr>
          <p:cNvPr id="13" name="Rectangle 12"/>
          <p:cNvSpPr/>
          <p:nvPr/>
        </p:nvSpPr>
        <p:spPr>
          <a:xfrm>
            <a:off x="5155905" y="3100711"/>
            <a:ext cx="16636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Arial-BoldMT"/>
              </a:rPr>
              <a:t>Train set</a:t>
            </a:r>
            <a:endParaRPr lang="en-US" sz="2800" dirty="0"/>
          </a:p>
        </p:txBody>
      </p:sp>
      <p:sp>
        <p:nvSpPr>
          <p:cNvPr id="14" name="Rectangle 13"/>
          <p:cNvSpPr/>
          <p:nvPr/>
        </p:nvSpPr>
        <p:spPr>
          <a:xfrm>
            <a:off x="8357594" y="3167390"/>
            <a:ext cx="2381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Arial-BoldMT"/>
              </a:rPr>
              <a:t>Train images</a:t>
            </a:r>
            <a:endParaRPr lang="en-US" sz="2800" dirty="0"/>
          </a:p>
        </p:txBody>
      </p:sp>
      <p:sp>
        <p:nvSpPr>
          <p:cNvPr id="16" name="Rectangle 15"/>
          <p:cNvSpPr/>
          <p:nvPr/>
        </p:nvSpPr>
        <p:spPr>
          <a:xfrm>
            <a:off x="8072880" y="5537499"/>
            <a:ext cx="10038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Arial-BoldMT"/>
              </a:rPr>
              <a:t>label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9" y="1669626"/>
            <a:ext cx="2981741" cy="124794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064" y="4617002"/>
            <a:ext cx="5496692" cy="695422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4821993-783B-B02C-54D2-9E54C152B5F6}"/>
              </a:ext>
            </a:extLst>
          </p:cNvPr>
          <p:cNvSpPr/>
          <p:nvPr/>
        </p:nvSpPr>
        <p:spPr>
          <a:xfrm>
            <a:off x="4187952" y="2185416"/>
            <a:ext cx="621792" cy="5212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2CB73F-6296-734B-3DB0-30C603F56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284" y="1827740"/>
            <a:ext cx="1943371" cy="10478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1E79DAB-860B-6F65-89D0-704A15899B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4780" y="2057415"/>
            <a:ext cx="1838582" cy="9621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DB4110C-01CA-0C1A-6E5C-0866D6C34F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b="12386"/>
          <a:stretch/>
        </p:blipFill>
        <p:spPr>
          <a:xfrm>
            <a:off x="1578109" y="4552824"/>
            <a:ext cx="2080578" cy="87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390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Custom Object Detection Data In YOLOV8 Format – Image and label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57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B75C0E-0AE6-C2DC-B5CF-7DB253354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042" y="2046089"/>
            <a:ext cx="2038635" cy="37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4869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617199" cy="1151965"/>
          </a:xfrm>
        </p:spPr>
        <p:txBody>
          <a:bodyPr>
            <a:normAutofit/>
          </a:bodyPr>
          <a:lstStyle/>
          <a:p>
            <a:r>
              <a:rPr lang="en-US" sz="4400" cap="none" dirty="0"/>
              <a:t>Define Model Configuration And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58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5800" y="1645741"/>
            <a:ext cx="1087119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will write a new yaml script file (exp: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data.ymal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that defines the parameters for our model like </a:t>
            </a:r>
            <a:r>
              <a:rPr lang="en-US" sz="3200" b="1" dirty="0">
                <a:solidFill>
                  <a:srgbClr val="00B1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each class with id 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3200" b="1" dirty="0">
                <a:solidFill>
                  <a:srgbClr val="00B1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path of dataset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69D712-D9BE-D2C2-DCD3-61B0506334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65" b="10037"/>
          <a:stretch/>
        </p:blipFill>
        <p:spPr>
          <a:xfrm>
            <a:off x="1925029" y="3639312"/>
            <a:ext cx="7811590" cy="291116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902919" y="5544258"/>
            <a:ext cx="1697611" cy="1006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830823" y="4449302"/>
            <a:ext cx="3905795" cy="8568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2328174" y="5811412"/>
            <a:ext cx="1438656" cy="3222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8791721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Yolov8 Training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59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85801" y="2831806"/>
            <a:ext cx="10772586" cy="3787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 err="1">
                <a:solidFill>
                  <a:srgbClr val="C10000"/>
                </a:solidFill>
                <a:latin typeface="Arial-BoldMT"/>
              </a:rPr>
              <a:t>imgsz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define input image size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batch: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determine batch size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epochs: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define the number of training epochs.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data: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set the path to our </a:t>
            </a:r>
            <a:r>
              <a:rPr lang="en-US" dirty="0" err="1">
                <a:solidFill>
                  <a:srgbClr val="000000"/>
                </a:solidFill>
                <a:latin typeface="ArialMT"/>
              </a:rPr>
              <a:t>yaml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 file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mode: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train or test or valid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model: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specify a custom path to weights.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task: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detect or classify or segment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 err="1">
                <a:solidFill>
                  <a:srgbClr val="C10000"/>
                </a:solidFill>
                <a:latin typeface="Arial-BoldMT"/>
              </a:rPr>
              <a:t>nosave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only save the final checkpoint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cache: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cache images for faster training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D1A1E2-99CA-078E-EFE3-BE13E8A3C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1780"/>
            <a:ext cx="12192000" cy="8189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E2213B-64EF-4C61-B191-28BF15F87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110" y="4087073"/>
            <a:ext cx="3867690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034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Object Detection -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568796"/>
            <a:ext cx="10396881" cy="478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081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Yolov8 Detection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60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078" y="2933700"/>
            <a:ext cx="8078327" cy="2581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455849-0498-C316-EAA0-85DC774B8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7249"/>
            <a:ext cx="12192000" cy="66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1123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 for listening</a:t>
            </a:r>
          </a:p>
        </p:txBody>
      </p:sp>
    </p:spTree>
    <p:extLst>
      <p:ext uri="{BB962C8B-B14F-4D97-AF65-F5344CB8AC3E}">
        <p14:creationId xmlns:p14="http://schemas.microsoft.com/office/powerpoint/2010/main" val="2482363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/>
              <a:t>Object Detection - Example</a:t>
            </a:r>
            <a:r>
              <a:rPr lang="en-US" b="1" dirty="0"/>
              <a:t> TL</a:t>
            </a:r>
            <a:endParaRPr lang="en-US" b="1" cap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46" y="1619437"/>
            <a:ext cx="10396881" cy="467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45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/>
              <a:t>Multiple Objects Detection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5488" y="1656832"/>
            <a:ext cx="1155801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Arial-BoldMT"/>
              </a:rPr>
              <a:t>In general, object detectors have three (3) main components:</a:t>
            </a:r>
          </a:p>
          <a:p>
            <a:endParaRPr lang="en-US" sz="2400" b="1" dirty="0">
              <a:solidFill>
                <a:srgbClr val="000000"/>
              </a:solidFill>
              <a:latin typeface="Arial-BoldM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MT"/>
              </a:rPr>
              <a:t>The </a:t>
            </a:r>
            <a:r>
              <a:rPr lang="en-US" sz="2400" b="1" dirty="0">
                <a:solidFill>
                  <a:srgbClr val="FF0000"/>
                </a:solidFill>
                <a:latin typeface="Arial-BoldMT"/>
              </a:rPr>
              <a:t>backbone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that </a:t>
            </a:r>
            <a:r>
              <a:rPr lang="en-US" sz="2400" b="1" dirty="0">
                <a:solidFill>
                  <a:srgbClr val="00B1F1"/>
                </a:solidFill>
                <a:latin typeface="Arial-BoldMT"/>
              </a:rPr>
              <a:t>extracts features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from the given image.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000000"/>
              </a:solidFill>
              <a:latin typeface="ArialM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MT"/>
              </a:rPr>
              <a:t>The </a:t>
            </a:r>
            <a:r>
              <a:rPr lang="en-US" sz="2400" b="1" dirty="0">
                <a:solidFill>
                  <a:srgbClr val="FF0000"/>
                </a:solidFill>
                <a:latin typeface="Arial-BoldMT"/>
              </a:rPr>
              <a:t>feature network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that takes multiple levels of features from the backbone as input and </a:t>
            </a:r>
            <a:r>
              <a:rPr lang="en-US" sz="2400" b="1" dirty="0">
                <a:solidFill>
                  <a:srgbClr val="00B1F1"/>
                </a:solidFill>
                <a:latin typeface="Arial-BoldMT"/>
              </a:rPr>
              <a:t>outputs a list of fused features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that represent salient characteristics of the image.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000000"/>
              </a:solidFill>
              <a:latin typeface="ArialM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MT"/>
              </a:rPr>
              <a:t>The final </a:t>
            </a:r>
            <a:r>
              <a:rPr lang="en-US" sz="2400" b="1" dirty="0">
                <a:solidFill>
                  <a:srgbClr val="FF0000"/>
                </a:solidFill>
                <a:latin typeface="Arial-BoldMT"/>
              </a:rPr>
              <a:t>class/box network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that uses the fused features to </a:t>
            </a:r>
            <a:r>
              <a:rPr lang="en-US" sz="2400" b="1" dirty="0">
                <a:solidFill>
                  <a:srgbClr val="00B1F1"/>
                </a:solidFill>
                <a:latin typeface="Arial-BoldMT"/>
              </a:rPr>
              <a:t>predict the class and location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of each object.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20066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/>
              <a:t>Object Detection Algorithms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1925" y="1837765"/>
            <a:ext cx="12030075" cy="4609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solidFill>
                  <a:srgbClr val="000000"/>
                </a:solidFill>
                <a:latin typeface="Arial" panose="020B0604020202020204" pitchFamily="34" charset="0"/>
              </a:rPr>
              <a:t>• </a:t>
            </a:r>
            <a:r>
              <a:rPr lang="en-US" sz="4000" dirty="0">
                <a:solidFill>
                  <a:srgbClr val="FF0000"/>
                </a:solidFill>
                <a:latin typeface="Calibri" panose="020F0502020204030204" pitchFamily="34" charset="0"/>
              </a:rPr>
              <a:t>YOLO</a:t>
            </a:r>
            <a:r>
              <a:rPr 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 (You Only Look Once) Version </a:t>
            </a:r>
            <a:r>
              <a:rPr lang="en-US" sz="4000" dirty="0">
                <a:latin typeface="Calibri" panose="020F0502020204030204" pitchFamily="34" charset="0"/>
              </a:rPr>
              <a:t>3,4,5,6,7,</a:t>
            </a:r>
            <a:r>
              <a:rPr lang="en-US" sz="4000" dirty="0">
                <a:solidFill>
                  <a:srgbClr val="FF0000"/>
                </a:solidFill>
                <a:latin typeface="Calibri" panose="020F0502020204030204" pitchFamily="34" charset="0"/>
              </a:rPr>
              <a:t>8,9,World </a:t>
            </a:r>
          </a:p>
          <a:p>
            <a:pPr>
              <a:lnSpc>
                <a:spcPct val="150000"/>
              </a:lnSpc>
            </a:pPr>
            <a:r>
              <a:rPr lang="en-US" sz="4000" dirty="0">
                <a:solidFill>
                  <a:srgbClr val="000000"/>
                </a:solidFill>
                <a:latin typeface="Arial" panose="020B0604020202020204" pitchFamily="34" charset="0"/>
              </a:rPr>
              <a:t>• </a:t>
            </a:r>
            <a:r>
              <a:rPr 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Single Shot Detector (SSD) </a:t>
            </a:r>
            <a:endParaRPr lang="en-US" sz="4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4000" dirty="0">
                <a:solidFill>
                  <a:srgbClr val="000000"/>
                </a:solidFill>
                <a:latin typeface="Arial" panose="020B0604020202020204" pitchFamily="34" charset="0"/>
              </a:rPr>
              <a:t>• </a:t>
            </a:r>
            <a:r>
              <a:rPr 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Fast R-CNN </a:t>
            </a:r>
          </a:p>
          <a:p>
            <a:pPr>
              <a:lnSpc>
                <a:spcPct val="150000"/>
              </a:lnSpc>
            </a:pPr>
            <a:r>
              <a:rPr lang="en-US" sz="4000" dirty="0">
                <a:solidFill>
                  <a:srgbClr val="000000"/>
                </a:solidFill>
                <a:latin typeface="Arial" panose="020B0604020202020204" pitchFamily="34" charset="0"/>
              </a:rPr>
              <a:t>• </a:t>
            </a:r>
            <a:r>
              <a:rPr 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Faster R-CNN </a:t>
            </a:r>
          </a:p>
          <a:p>
            <a:pPr>
              <a:lnSpc>
                <a:spcPct val="150000"/>
              </a:lnSpc>
            </a:pPr>
            <a:endParaRPr lang="en-US" sz="40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843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1344</TotalTime>
  <Words>1714</Words>
  <Application>Microsoft Office PowerPoint</Application>
  <PresentationFormat>Widescreen</PresentationFormat>
  <Paragraphs>256</Paragraphs>
  <Slides>61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</vt:lpstr>
      <vt:lpstr>Arial-BoldMT</vt:lpstr>
      <vt:lpstr>ArialMT</vt:lpstr>
      <vt:lpstr>Calibri</vt:lpstr>
      <vt:lpstr>Calibri Light</vt:lpstr>
      <vt:lpstr>Roboto</vt:lpstr>
      <vt:lpstr>Times New Roman</vt:lpstr>
      <vt:lpstr>Office Theme</vt:lpstr>
      <vt:lpstr>PowerPoint Presentation</vt:lpstr>
      <vt:lpstr>Computer Vision (CV)</vt:lpstr>
      <vt:lpstr>Object Detection </vt:lpstr>
      <vt:lpstr>Object Detection </vt:lpstr>
      <vt:lpstr>PowerPoint Presentation</vt:lpstr>
      <vt:lpstr>Object Detection - Example</vt:lpstr>
      <vt:lpstr>Object Detection - Example TL</vt:lpstr>
      <vt:lpstr>Multiple Objects Detection</vt:lpstr>
      <vt:lpstr>Object Detection Algorithms </vt:lpstr>
      <vt:lpstr>What Is Yolo?</vt:lpstr>
      <vt:lpstr>Yolo Steps</vt:lpstr>
      <vt:lpstr>Yolo Steps</vt:lpstr>
      <vt:lpstr>Intersection Over Union (IOU) </vt:lpstr>
      <vt:lpstr>Non-Maximal Suppression </vt:lpstr>
      <vt:lpstr>Yolo Steps</vt:lpstr>
      <vt:lpstr>Yolo Steps</vt:lpstr>
      <vt:lpstr>Architecture Of YoloV8</vt:lpstr>
      <vt:lpstr>Architecture Of YoloV9</vt:lpstr>
      <vt:lpstr>Yolo World</vt:lpstr>
      <vt:lpstr>YOLOV8</vt:lpstr>
      <vt:lpstr>YOLOV9</vt:lpstr>
      <vt:lpstr>Comparision Between  YOLOv7 vs YOLOv8 vs YOLOv9</vt:lpstr>
      <vt:lpstr>How To Evaluate Object Detection Model?</vt:lpstr>
      <vt:lpstr>Mean Average Precision ( MAP )</vt:lpstr>
      <vt:lpstr>Mean Average Precision ( MAP )</vt:lpstr>
      <vt:lpstr>Mean Average Precision ( MAP )</vt:lpstr>
      <vt:lpstr>Labeling Tools</vt:lpstr>
      <vt:lpstr>Image Labeling Tool</vt:lpstr>
      <vt:lpstr>Image Labeling Tool - Labelimg</vt:lpstr>
      <vt:lpstr>PowerPoint Presentation</vt:lpstr>
      <vt:lpstr>Train YOLOV8 On A Custom Dataset</vt:lpstr>
      <vt:lpstr>Train YOLOV8 On A Custom Dataset</vt:lpstr>
      <vt:lpstr>Custom Object Detection Data In YOLOV8 Format – Image and label</vt:lpstr>
      <vt:lpstr>Define Model Configuration And Architecture</vt:lpstr>
      <vt:lpstr>Yolov8 Training</vt:lpstr>
      <vt:lpstr>Yolov8 Detection</vt:lpstr>
      <vt:lpstr>Train YOLOV9 On A Custom Dataset</vt:lpstr>
      <vt:lpstr>Train YOLOV9 On A Custom Dataset</vt:lpstr>
      <vt:lpstr>Custom Object Detection Data In YOLOV9 Format – Image and label</vt:lpstr>
      <vt:lpstr>First Ultralytics </vt:lpstr>
      <vt:lpstr>Define Model Configuration And Architecture</vt:lpstr>
      <vt:lpstr>Yolov9 Training</vt:lpstr>
      <vt:lpstr>Yolov9 Detection</vt:lpstr>
      <vt:lpstr>Second Yolov9-C,E</vt:lpstr>
      <vt:lpstr>Define Model Configuration And Architecture</vt:lpstr>
      <vt:lpstr>Define Model Configuration And Architecture</vt:lpstr>
      <vt:lpstr>Yolov9 Training</vt:lpstr>
      <vt:lpstr>Yolov9 Detection</vt:lpstr>
      <vt:lpstr>Third Yolov9 Gelan</vt:lpstr>
      <vt:lpstr>Define Model Configuration And Architecture</vt:lpstr>
      <vt:lpstr>Define Model Configuration And Architecture</vt:lpstr>
      <vt:lpstr>Yolov9 Training</vt:lpstr>
      <vt:lpstr>Yolov9 Detection</vt:lpstr>
      <vt:lpstr>Train DETRS On A Custom Dataset</vt:lpstr>
      <vt:lpstr>PowerPoint Presentation</vt:lpstr>
      <vt:lpstr>Train YOLOV8 On A Custom Dataset</vt:lpstr>
      <vt:lpstr>Custom Object Detection Data In YOLOV8 Format – Image and label</vt:lpstr>
      <vt:lpstr>Define Model Configuration And Architecture</vt:lpstr>
      <vt:lpstr>Yolov8 Training</vt:lpstr>
      <vt:lpstr>Yolov8 Detection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(CV)</dc:title>
  <dc:creator>hossam180099@fci.bu.edu.eg</dc:creator>
  <cp:lastModifiedBy>hossam180099@fci.bu.edu.eg</cp:lastModifiedBy>
  <cp:revision>54</cp:revision>
  <dcterms:created xsi:type="dcterms:W3CDTF">2024-02-18T11:35:13Z</dcterms:created>
  <dcterms:modified xsi:type="dcterms:W3CDTF">2024-04-01T23:43:47Z</dcterms:modified>
</cp:coreProperties>
</file>